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147378158" r:id="rId2"/>
    <p:sldId id="275" r:id="rId3"/>
    <p:sldId id="258" r:id="rId4"/>
    <p:sldId id="265" r:id="rId5"/>
    <p:sldId id="261" r:id="rId6"/>
    <p:sldId id="267" r:id="rId7"/>
    <p:sldId id="276" r:id="rId8"/>
    <p:sldId id="268" r:id="rId9"/>
    <p:sldId id="264" r:id="rId10"/>
    <p:sldId id="270" r:id="rId11"/>
    <p:sldId id="271" r:id="rId12"/>
    <p:sldId id="272" r:id="rId13"/>
    <p:sldId id="273" r:id="rId14"/>
    <p:sldId id="214737814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A87"/>
    <a:srgbClr val="FFFFFF"/>
    <a:srgbClr val="EAA824"/>
    <a:srgbClr val="FFC93C"/>
    <a:srgbClr val="00A8CC"/>
    <a:srgbClr val="08D9D6"/>
    <a:srgbClr val="27496D"/>
    <a:srgbClr val="0C7B93"/>
    <a:srgbClr val="14285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93" autoAdjust="0"/>
  </p:normalViewPr>
  <p:slideViewPr>
    <p:cSldViewPr snapToGrid="0">
      <p:cViewPr varScale="1">
        <p:scale>
          <a:sx n="68" d="100"/>
          <a:sy n="68" d="100"/>
        </p:scale>
        <p:origin x="61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280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2721D8-B49B-162A-E1CD-7593B65A6A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A6FBF-30F4-E92A-60BA-B8367B932F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E4F18-370B-43B2-9502-2CB59E75B416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78E77-0D03-3118-E368-4F0987E7C1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CE2B5-A44F-8B4A-9DE4-86DB162AA0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A8176-80EF-4E5D-97CD-87AE81085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12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9A6AB-D033-492D-A846-97BC4B5AA129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35B57-E14C-4794-9E59-C301551F7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55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bekerja</a:t>
            </a:r>
            <a:r>
              <a:rPr lang="en-US" dirty="0"/>
              <a:t> </a:t>
            </a:r>
            <a:r>
              <a:rPr lang="en-US" dirty="0" err="1"/>
              <a:t>mengikuti</a:t>
            </a:r>
            <a:r>
              <a:rPr lang="en-US" dirty="0"/>
              <a:t> </a:t>
            </a:r>
            <a:r>
              <a:rPr lang="en-US" dirty="0" err="1"/>
              <a:t>sakernas</a:t>
            </a:r>
            <a:r>
              <a:rPr lang="en-US" dirty="0"/>
              <a:t> </a:t>
            </a:r>
            <a:r>
              <a:rPr lang="en-US" dirty="0" err="1"/>
              <a:t>agustus</a:t>
            </a:r>
            <a:endParaRPr lang="en-US" dirty="0"/>
          </a:p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1 </a:t>
            </a:r>
            <a:r>
              <a:rPr lang="en-US" dirty="0" err="1"/>
              <a:t>sementara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bekerja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96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pembulatan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68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31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contoh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03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11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6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Npwp</a:t>
            </a:r>
            <a:r>
              <a:rPr lang="en-US" dirty="0"/>
              <a:t> </a:t>
            </a:r>
            <a:r>
              <a:rPr lang="en-US" dirty="0" err="1"/>
              <a:t>diblur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76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AA707-60B4-0532-7192-8747C8502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DEF30-103B-C023-046F-511DD7088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7CCF6-65A5-3000-6174-FF28BC7BD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4A19-4DBB-424F-9B2C-FE40814C3C29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8FE83-138A-D25A-07DA-5A7FBFC6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F26DB-84D5-3AE0-8690-510470C7C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0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17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rgbClr val="EAEAEA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814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5E29-AD24-C8CE-C7FB-5E97C7BC4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736B1-E9AC-AA0F-76E8-3FB908520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96C23-2997-7469-FB42-9D4044AF8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644B2-C55F-1D8F-2E2F-69C18B33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96B5B-1981-4E70-A928-78C1971B2C35}" type="datetime1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6B338-F3C4-7FFE-7A6E-D79083069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9835F-25CA-311C-753E-21CE5535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79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3E86-D042-567C-8ACE-E66D9F81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554ACC-49A0-8784-E790-F6CF45731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CAE74-21CF-A7DC-932A-4E3308DAD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241E5-F0C5-ECBA-DD3A-70925CB9E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DF18-4D06-4459-9D26-11E559889E5F}" type="datetime1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18EC3-5571-E58C-AFE8-89CABF39D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3BCBF-7AD1-FD69-5FF4-9F6EFF46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80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825D-95AE-1356-2191-A452D6A9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A6D26-5367-3650-91C3-C2F8BADDC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670F1-4240-530B-9872-9383628E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6E439-1017-4A83-9A4D-1CC182D00056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77D57-2B74-A60D-DF08-9ECE36F4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80538-9680-F6F8-F2C0-6C531A880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07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18AE40-566E-BAB8-5145-DFB648D0B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71EAF-94D8-DFCC-E867-2AE7D30A8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7828D-2E27-1DE0-FD9C-9C4E35423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09CD-6CD8-479C-8B78-76BA35A76C1F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5C0E9-7BE6-4969-4077-98571821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03E99-54AD-50BE-786B-A76FD33D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2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3870-BDA4-E1C3-4920-C6D44211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DC37-1B5F-8A69-8B0C-269C57EAF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DDE35-8D05-F3B8-CD6D-78CBED0C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EF9F-3A3E-479E-8D7F-5A8B7A3183A1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28E92-283C-75D0-3CC3-54E52FF0B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4070C-F75C-8C61-1669-06246C29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5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5409-378D-7B21-88E1-6B864D08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EF13B-14A7-FEDB-0BEC-48937EEB9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E7806-345B-1A67-CD1F-8D08BE03C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487B-BB62-4C9A-9265-BEE1DA54FEB3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39E8D-3804-582E-C9C6-9D979DF3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B2A5A-3FE6-6641-7B29-2CE3E92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8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AACA-457B-7495-925F-B81AF9DA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84C14-1D32-4897-F047-8C5881149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1F2B0-95BC-005E-4B75-D3C256258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20271-C75E-5595-278A-AD4FD31EE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87-F471-472E-B603-B3E43433D3FE}" type="datetime1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32175-1DDB-5D36-2E70-F4B5996CA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CD7E1-A8FA-9847-3887-15E906EC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57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9EA6-C983-4818-7C1C-20B05B54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69475-22BD-75D7-2CB3-C2804E438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BEFF4-1ADC-3E4C-F86E-C5A06D67E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7B4343-2DDA-787B-469E-59B7002BA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F30F1-08FE-0B25-CD6B-A3A7B4689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44427E-CCCC-A758-24C5-CBA51AA85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1D1D-CA5C-45D1-B9CA-CE2A1CD407DB}" type="datetime1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FAD2C7-9793-F6A1-B2D8-CF5113123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902A3F-5B30-5BC7-A48F-FB20CA22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6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D60D-4DF1-712A-1DD2-1CBAD835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C123B-CB40-FD1D-1C26-B65F18CF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5EB5-C324-4186-85CC-44DCFAFCCE81}" type="datetime1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7B227-7178-A3C1-0465-D2AFB8E17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FA0B6-35E9-F6B8-AE3C-F8E4828A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99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rgbClr val="017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920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4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017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rgbClr val="EAEAEA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AA1D7-14A8-8891-357B-77C31715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5C1F0-6755-FB4C-8314-101974FBE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D1EE6-4E36-160A-7A19-F6635F713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8053F-E2F3-4AB5-A995-880B18620D91}" type="datetime1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4C1B3-E15D-2670-BB15-9E5558EF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94484-34E7-0C36-FF20-3BA428F91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0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3" r:id="rId10"/>
    <p:sldLayoutId id="2147483656" r:id="rId11"/>
    <p:sldLayoutId id="2147483657" r:id="rId12"/>
    <p:sldLayoutId id="2147483658" r:id="rId13"/>
    <p:sldLayoutId id="214748365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group of people holding papers&#10;&#10;Description automatically generated with low confidence">
            <a:extLst>
              <a:ext uri="{FF2B5EF4-FFF2-40B4-BE49-F238E27FC236}">
                <a16:creationId xmlns:a16="http://schemas.microsoft.com/office/drawing/2014/main" id="{C6F37072-00AC-C794-7BEE-56020B964C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5290457"/>
          </a:xfrm>
          <a:prstGeom prst="rect">
            <a:avLst/>
          </a:prstGeom>
          <a:ln w="28575"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BFFC64-738D-D206-0B79-EEED578CAA42}"/>
              </a:ext>
            </a:extLst>
          </p:cNvPr>
          <p:cNvSpPr/>
          <p:nvPr/>
        </p:nvSpPr>
        <p:spPr>
          <a:xfrm>
            <a:off x="-10582" y="0"/>
            <a:ext cx="12202582" cy="5290459"/>
          </a:xfrm>
          <a:prstGeom prst="rect">
            <a:avLst/>
          </a:prstGeom>
          <a:gradFill flip="none" rotWithShape="1">
            <a:gsLst>
              <a:gs pos="100000">
                <a:srgbClr val="017A87">
                  <a:alpha val="39000"/>
                </a:srgbClr>
              </a:gs>
              <a:gs pos="0">
                <a:srgbClr val="017A87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ounded Rectangle 26">
            <a:extLst>
              <a:ext uri="{FF2B5EF4-FFF2-40B4-BE49-F238E27FC236}">
                <a16:creationId xmlns:a16="http://schemas.microsoft.com/office/drawing/2014/main" id="{901DD65E-30ED-902E-8362-5342498F8CC7}"/>
              </a:ext>
            </a:extLst>
          </p:cNvPr>
          <p:cNvSpPr/>
          <p:nvPr/>
        </p:nvSpPr>
        <p:spPr>
          <a:xfrm>
            <a:off x="8681547" y="5805483"/>
            <a:ext cx="3188588" cy="574565"/>
          </a:xfrm>
          <a:prstGeom prst="roundRect">
            <a:avLst>
              <a:gd name="adj" fmla="val 28952"/>
            </a:avLst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36">
            <a:extLst>
              <a:ext uri="{FF2B5EF4-FFF2-40B4-BE49-F238E27FC236}">
                <a16:creationId xmlns:a16="http://schemas.microsoft.com/office/drawing/2014/main" id="{123C8262-0C9D-6845-3BE3-471139D02C91}"/>
              </a:ext>
            </a:extLst>
          </p:cNvPr>
          <p:cNvSpPr>
            <a:spLocks noEditPoints="1"/>
          </p:cNvSpPr>
          <p:nvPr/>
        </p:nvSpPr>
        <p:spPr bwMode="auto">
          <a:xfrm>
            <a:off x="8807289" y="5911970"/>
            <a:ext cx="333366" cy="365418"/>
          </a:xfrm>
          <a:custGeom>
            <a:avLst/>
            <a:gdLst>
              <a:gd name="T0" fmla="*/ 2147483646 w 59"/>
              <a:gd name="T1" fmla="*/ 2147483646 h 64"/>
              <a:gd name="T2" fmla="*/ 0 w 59"/>
              <a:gd name="T3" fmla="*/ 2147483646 h 64"/>
              <a:gd name="T4" fmla="*/ 2147483646 w 59"/>
              <a:gd name="T5" fmla="*/ 2147483646 h 64"/>
              <a:gd name="T6" fmla="*/ 2147483646 w 59"/>
              <a:gd name="T7" fmla="*/ 2147483646 h 64"/>
              <a:gd name="T8" fmla="*/ 2147483646 w 59"/>
              <a:gd name="T9" fmla="*/ 0 h 64"/>
              <a:gd name="T10" fmla="*/ 2147483646 w 59"/>
              <a:gd name="T11" fmla="*/ 2147483646 h 64"/>
              <a:gd name="T12" fmla="*/ 2147483646 w 59"/>
              <a:gd name="T13" fmla="*/ 2147483646 h 64"/>
              <a:gd name="T14" fmla="*/ 2147483646 w 59"/>
              <a:gd name="T15" fmla="*/ 0 h 64"/>
              <a:gd name="T16" fmla="*/ 2147483646 w 59"/>
              <a:gd name="T17" fmla="*/ 2147483646 h 64"/>
              <a:gd name="T18" fmla="*/ 2147483646 w 59"/>
              <a:gd name="T19" fmla="*/ 2147483646 h 64"/>
              <a:gd name="T20" fmla="*/ 2147483646 w 59"/>
              <a:gd name="T21" fmla="*/ 2147483646 h 64"/>
              <a:gd name="T22" fmla="*/ 2147483646 w 59"/>
              <a:gd name="T23" fmla="*/ 2147483646 h 64"/>
              <a:gd name="T24" fmla="*/ 2147483646 w 59"/>
              <a:gd name="T25" fmla="*/ 2147483646 h 64"/>
              <a:gd name="T26" fmla="*/ 2147483646 w 59"/>
              <a:gd name="T27" fmla="*/ 2147483646 h 64"/>
              <a:gd name="T28" fmla="*/ 2147483646 w 59"/>
              <a:gd name="T29" fmla="*/ 2147483646 h 64"/>
              <a:gd name="T30" fmla="*/ 2147483646 w 59"/>
              <a:gd name="T31" fmla="*/ 2147483646 h 64"/>
              <a:gd name="T32" fmla="*/ 2147483646 w 59"/>
              <a:gd name="T33" fmla="*/ 2147483646 h 64"/>
              <a:gd name="T34" fmla="*/ 2147483646 w 59"/>
              <a:gd name="T35" fmla="*/ 2147483646 h 64"/>
              <a:gd name="T36" fmla="*/ 2147483646 w 59"/>
              <a:gd name="T37" fmla="*/ 2147483646 h 64"/>
              <a:gd name="T38" fmla="*/ 2147483646 w 59"/>
              <a:gd name="T39" fmla="*/ 2147483646 h 64"/>
              <a:gd name="T40" fmla="*/ 2147483646 w 59"/>
              <a:gd name="T41" fmla="*/ 2147483646 h 64"/>
              <a:gd name="T42" fmla="*/ 2147483646 w 59"/>
              <a:gd name="T43" fmla="*/ 2147483646 h 64"/>
              <a:gd name="T44" fmla="*/ 2147483646 w 59"/>
              <a:gd name="T45" fmla="*/ 2147483646 h 64"/>
              <a:gd name="T46" fmla="*/ 2147483646 w 59"/>
              <a:gd name="T47" fmla="*/ 2147483646 h 64"/>
              <a:gd name="T48" fmla="*/ 2147483646 w 59"/>
              <a:gd name="T49" fmla="*/ 2147483646 h 64"/>
              <a:gd name="T50" fmla="*/ 2147483646 w 59"/>
              <a:gd name="T51" fmla="*/ 2147483646 h 64"/>
              <a:gd name="T52" fmla="*/ 2147483646 w 59"/>
              <a:gd name="T53" fmla="*/ 2147483646 h 64"/>
              <a:gd name="T54" fmla="*/ 2147483646 w 59"/>
              <a:gd name="T55" fmla="*/ 2147483646 h 64"/>
              <a:gd name="T56" fmla="*/ 2147483646 w 59"/>
              <a:gd name="T57" fmla="*/ 2147483646 h 64"/>
              <a:gd name="T58" fmla="*/ 2147483646 w 59"/>
              <a:gd name="T59" fmla="*/ 2147483646 h 64"/>
              <a:gd name="T60" fmla="*/ 2147483646 w 59"/>
              <a:gd name="T61" fmla="*/ 2147483646 h 64"/>
              <a:gd name="T62" fmla="*/ 2147483646 w 59"/>
              <a:gd name="T63" fmla="*/ 2147483646 h 64"/>
              <a:gd name="T64" fmla="*/ 2147483646 w 59"/>
              <a:gd name="T65" fmla="*/ 2147483646 h 64"/>
              <a:gd name="T66" fmla="*/ 2147483646 w 59"/>
              <a:gd name="T67" fmla="*/ 2147483646 h 64"/>
              <a:gd name="T68" fmla="*/ 2147483646 w 59"/>
              <a:gd name="T69" fmla="*/ 2147483646 h 64"/>
              <a:gd name="T70" fmla="*/ 2147483646 w 59"/>
              <a:gd name="T71" fmla="*/ 2147483646 h 64"/>
              <a:gd name="T72" fmla="*/ 2147483646 w 59"/>
              <a:gd name="T73" fmla="*/ 2147483646 h 64"/>
              <a:gd name="T74" fmla="*/ 2147483646 w 59"/>
              <a:gd name="T75" fmla="*/ 2147483646 h 64"/>
              <a:gd name="T76" fmla="*/ 2147483646 w 59"/>
              <a:gd name="T77" fmla="*/ 2147483646 h 64"/>
              <a:gd name="T78" fmla="*/ 2147483646 w 59"/>
              <a:gd name="T79" fmla="*/ 2147483646 h 64"/>
              <a:gd name="T80" fmla="*/ 2147483646 w 59"/>
              <a:gd name="T81" fmla="*/ 2147483646 h 64"/>
              <a:gd name="T82" fmla="*/ 2147483646 w 59"/>
              <a:gd name="T83" fmla="*/ 2147483646 h 64"/>
              <a:gd name="T84" fmla="*/ 2147483646 w 59"/>
              <a:gd name="T85" fmla="*/ 2147483646 h 64"/>
              <a:gd name="T86" fmla="*/ 2147483646 w 59"/>
              <a:gd name="T87" fmla="*/ 2147483646 h 64"/>
              <a:gd name="T88" fmla="*/ 2147483646 w 59"/>
              <a:gd name="T89" fmla="*/ 2147483646 h 64"/>
              <a:gd name="T90" fmla="*/ 2147483646 w 59"/>
              <a:gd name="T91" fmla="*/ 2147483646 h 64"/>
              <a:gd name="T92" fmla="*/ 2147483646 w 59"/>
              <a:gd name="T93" fmla="*/ 2147483646 h 64"/>
              <a:gd name="T94" fmla="*/ 2147483646 w 59"/>
              <a:gd name="T95" fmla="*/ 2147483646 h 64"/>
              <a:gd name="T96" fmla="*/ 2147483646 w 59"/>
              <a:gd name="T97" fmla="*/ 2147483646 h 6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9" h="64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algn="r"/>
            <a:endParaRPr lang="th-TH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4CEB9C-2B31-0A77-9CBE-E885159B05AF}"/>
              </a:ext>
            </a:extLst>
          </p:cNvPr>
          <p:cNvSpPr/>
          <p:nvPr/>
        </p:nvSpPr>
        <p:spPr>
          <a:xfrm>
            <a:off x="9177620" y="5910013"/>
            <a:ext cx="2361224" cy="36933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ranklin Gothic Medium Cond"/>
              </a:rPr>
              <a:t>Jakarta, September 2022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2C341-CEDC-1929-7D7D-E931DE92071F}"/>
              </a:ext>
            </a:extLst>
          </p:cNvPr>
          <p:cNvGrpSpPr/>
          <p:nvPr/>
        </p:nvGrpSpPr>
        <p:grpSpPr>
          <a:xfrm>
            <a:off x="54263" y="-10047"/>
            <a:ext cx="2652903" cy="908535"/>
            <a:chOff x="110825" y="8809"/>
            <a:chExt cx="3271581" cy="111693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FB40D0-59FF-7A57-B9B3-253B72D2B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752"/>
            <a:stretch/>
          </p:blipFill>
          <p:spPr>
            <a:xfrm>
              <a:off x="110825" y="8809"/>
              <a:ext cx="924156" cy="110812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85ED48-B0A8-AB5E-0FD8-0AE336922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248"/>
            <a:stretch/>
          </p:blipFill>
          <p:spPr>
            <a:xfrm>
              <a:off x="1034981" y="17617"/>
              <a:ext cx="2347425" cy="110812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A646CF9-9C49-327A-1CD6-3A33CFCF31D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0297861" y="136115"/>
            <a:ext cx="384004" cy="615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4926C78-F2D9-10C5-C10B-85949A1AE21A}"/>
              </a:ext>
            </a:extLst>
          </p:cNvPr>
          <p:cNvSpPr/>
          <p:nvPr/>
        </p:nvSpPr>
        <p:spPr>
          <a:xfrm>
            <a:off x="0" y="5290457"/>
            <a:ext cx="12192000" cy="103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BF822F0-06C3-F04C-BB6E-07FA4FC07AE2}"/>
              </a:ext>
            </a:extLst>
          </p:cNvPr>
          <p:cNvSpPr txBox="1">
            <a:spLocks/>
          </p:cNvSpPr>
          <p:nvPr/>
        </p:nvSpPr>
        <p:spPr>
          <a:xfrm>
            <a:off x="548807" y="2230650"/>
            <a:ext cx="10339990" cy="1581056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defRPr/>
            </a:pPr>
            <a:r>
              <a:rPr lang="en-US" sz="5400" b="1" dirty="0">
                <a:solidFill>
                  <a:schemeClr val="bg1"/>
                </a:solidFill>
              </a:rPr>
              <a:t>BLOK IVC KETENAGAKERJAAN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59EC82B0-AD58-1E3B-CCD0-76D1EBB84A5D}"/>
              </a:ext>
            </a:extLst>
          </p:cNvPr>
          <p:cNvSpPr txBox="1">
            <a:spLocks/>
          </p:cNvSpPr>
          <p:nvPr/>
        </p:nvSpPr>
        <p:spPr>
          <a:xfrm>
            <a:off x="536421" y="3632840"/>
            <a:ext cx="7839480" cy="413094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  <a:defRPr/>
            </a:pPr>
            <a:r>
              <a:rPr lang="en-US" sz="1800" i="1" dirty="0" err="1">
                <a:solidFill>
                  <a:schemeClr val="bg1"/>
                </a:solidFill>
                <a:latin typeface="+mn-lt"/>
                <a:cs typeface="Arial"/>
              </a:rPr>
              <a:t>Pendataan</a:t>
            </a:r>
            <a:r>
              <a:rPr lang="en-US" sz="1800" i="1" dirty="0">
                <a:solidFill>
                  <a:schemeClr val="bg1"/>
                </a:solidFill>
                <a:latin typeface="+mn-lt"/>
                <a:cs typeface="Arial"/>
              </a:rPr>
              <a:t> Awal </a:t>
            </a:r>
            <a:r>
              <a:rPr lang="en-US" sz="1800" i="1" dirty="0" err="1">
                <a:solidFill>
                  <a:schemeClr val="bg1"/>
                </a:solidFill>
                <a:latin typeface="+mn-lt"/>
                <a:cs typeface="Arial"/>
              </a:rPr>
              <a:t>Registrasi</a:t>
            </a:r>
            <a:r>
              <a:rPr lang="en-US" sz="1800" i="1" dirty="0">
                <a:solidFill>
                  <a:schemeClr val="bg1"/>
                </a:solidFill>
                <a:latin typeface="+mn-lt"/>
                <a:cs typeface="Arial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latin typeface="+mn-lt"/>
                <a:cs typeface="Arial"/>
              </a:rPr>
              <a:t>Sosial</a:t>
            </a:r>
            <a:r>
              <a:rPr lang="en-US" sz="1800" i="1" dirty="0">
                <a:solidFill>
                  <a:schemeClr val="bg1"/>
                </a:solidFill>
                <a:latin typeface="+mn-lt"/>
                <a:cs typeface="Arial"/>
              </a:rPr>
              <a:t> Ekonomi</a:t>
            </a:r>
            <a:endParaRPr lang="en-US" sz="180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cs typeface="Arial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36772D4-A8B6-C061-2FFD-22CC9D709A2E}"/>
              </a:ext>
            </a:extLst>
          </p:cNvPr>
          <p:cNvCxnSpPr>
            <a:cxnSpLocks/>
          </p:cNvCxnSpPr>
          <p:nvPr/>
        </p:nvCxnSpPr>
        <p:spPr>
          <a:xfrm>
            <a:off x="679223" y="3499338"/>
            <a:ext cx="10002642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F0A9F0E-3966-1CFB-7689-93D50C912A01}"/>
              </a:ext>
            </a:extLst>
          </p:cNvPr>
          <p:cNvSpPr/>
          <p:nvPr/>
        </p:nvSpPr>
        <p:spPr>
          <a:xfrm>
            <a:off x="428959" y="5768221"/>
            <a:ext cx="3188587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sz="2800" b="1" dirty="0" err="1">
                <a:solidFill>
                  <a:schemeClr val="bg1"/>
                </a:solidFill>
                <a:latin typeface="Arial Narrow"/>
              </a:rPr>
              <a:t>Pelatihan</a:t>
            </a:r>
            <a:r>
              <a:rPr lang="en-US" sz="2800" b="1" dirty="0">
                <a:solidFill>
                  <a:schemeClr val="bg1"/>
                </a:solidFill>
                <a:latin typeface="Arial Narrow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Arial Narrow"/>
              </a:rPr>
              <a:t>Regsosek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91FFF2-498D-A84B-A2C2-1886E8A6854A}"/>
              </a:ext>
            </a:extLst>
          </p:cNvPr>
          <p:cNvCxnSpPr>
            <a:cxnSpLocks/>
          </p:cNvCxnSpPr>
          <p:nvPr/>
        </p:nvCxnSpPr>
        <p:spPr>
          <a:xfrm>
            <a:off x="3438209" y="5781573"/>
            <a:ext cx="0" cy="5984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D2F98814-7F57-1BC5-4F46-53A5C56239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13648" y="3429000"/>
            <a:ext cx="2678351" cy="1868746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0B572FE-054E-85B1-DA7D-2685B65B4A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88797" y="191789"/>
            <a:ext cx="1057584" cy="465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619281-1AC9-9862-D4B3-7E0E5AAEE53C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672" y="-496336"/>
            <a:ext cx="2475896" cy="175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04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606F01-06E6-FCA4-C99F-33D412DDAA96}"/>
              </a:ext>
            </a:extLst>
          </p:cNvPr>
          <p:cNvSpPr/>
          <p:nvPr/>
        </p:nvSpPr>
        <p:spPr>
          <a:xfrm>
            <a:off x="-11575" y="-77641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8D8A4-0445-0B8E-64BA-8BF0D58AF543}"/>
              </a:ext>
            </a:extLst>
          </p:cNvPr>
          <p:cNvSpPr txBox="1"/>
          <p:nvPr/>
        </p:nvSpPr>
        <p:spPr>
          <a:xfrm>
            <a:off x="358815" y="130088"/>
            <a:ext cx="3922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418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25D07D-A01A-BE97-0EF7-138458343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80" y="1229507"/>
            <a:ext cx="9971744" cy="708947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FDE1DFB-7ED6-840E-898D-37214C5B0308}"/>
              </a:ext>
            </a:extLst>
          </p:cNvPr>
          <p:cNvSpPr/>
          <p:nvPr/>
        </p:nvSpPr>
        <p:spPr>
          <a:xfrm>
            <a:off x="1083880" y="2456435"/>
            <a:ext cx="6146654" cy="1384978"/>
          </a:xfrm>
          <a:prstGeom prst="rect">
            <a:avLst/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A1265E0-FE01-7C02-3C13-A06100EC6D40}"/>
              </a:ext>
            </a:extLst>
          </p:cNvPr>
          <p:cNvSpPr/>
          <p:nvPr/>
        </p:nvSpPr>
        <p:spPr>
          <a:xfrm>
            <a:off x="850255" y="2237781"/>
            <a:ext cx="1062182" cy="437309"/>
          </a:xfrm>
          <a:prstGeom prst="roundRect">
            <a:avLst>
              <a:gd name="adj" fmla="val 50000"/>
            </a:avLst>
          </a:prstGeom>
          <a:solidFill>
            <a:srgbClr val="FFC9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D99EA5-80CD-3D63-5194-A425718AB2F6}"/>
              </a:ext>
            </a:extLst>
          </p:cNvPr>
          <p:cNvSpPr txBox="1"/>
          <p:nvPr/>
        </p:nvSpPr>
        <p:spPr>
          <a:xfrm>
            <a:off x="979564" y="2271769"/>
            <a:ext cx="82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Kode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CB8770-888B-27B1-ECD0-A3568FC07411}"/>
              </a:ext>
            </a:extLst>
          </p:cNvPr>
          <p:cNvSpPr txBox="1"/>
          <p:nvPr/>
        </p:nvSpPr>
        <p:spPr>
          <a:xfrm>
            <a:off x="1234388" y="2842426"/>
            <a:ext cx="58352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Bekerja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atau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berusaha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atas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risiko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sendiri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dan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menggunakan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paling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sedikit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satu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orang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buruh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karyawan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pegawai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tetap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atau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dibayar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US" i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761129F-CD43-0000-ED90-9840C0A37D4D}"/>
              </a:ext>
            </a:extLst>
          </p:cNvPr>
          <p:cNvSpPr txBox="1"/>
          <p:nvPr/>
        </p:nvSpPr>
        <p:spPr>
          <a:xfrm>
            <a:off x="2328335" y="2479751"/>
            <a:ext cx="447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C7B93"/>
                </a:solidFill>
              </a:rPr>
              <a:t>BERUSAHA DIBANTU BURUH TETAP/DIBAYAR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88C9C63-AE9C-C45E-9F41-5CE768871E91}"/>
              </a:ext>
            </a:extLst>
          </p:cNvPr>
          <p:cNvSpPr txBox="1"/>
          <p:nvPr/>
        </p:nvSpPr>
        <p:spPr>
          <a:xfrm>
            <a:off x="4070337" y="3697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93C"/>
                </a:solidFill>
              </a:rPr>
              <a:t>[2]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B7764D-83E3-D5B1-3F9D-16D74D1154DC}"/>
              </a:ext>
            </a:extLst>
          </p:cNvPr>
          <p:cNvSpPr/>
          <p:nvPr/>
        </p:nvSpPr>
        <p:spPr>
          <a:xfrm>
            <a:off x="4647895" y="4224703"/>
            <a:ext cx="6621237" cy="1827279"/>
          </a:xfrm>
          <a:prstGeom prst="rect">
            <a:avLst/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8BD5531-CC90-1D67-9C05-65D903BB4696}"/>
              </a:ext>
            </a:extLst>
          </p:cNvPr>
          <p:cNvSpPr/>
          <p:nvPr/>
        </p:nvSpPr>
        <p:spPr>
          <a:xfrm>
            <a:off x="10401704" y="4006049"/>
            <a:ext cx="1062182" cy="437309"/>
          </a:xfrm>
          <a:prstGeom prst="roundRect">
            <a:avLst>
              <a:gd name="adj" fmla="val 50000"/>
            </a:avLst>
          </a:prstGeom>
          <a:solidFill>
            <a:srgbClr val="FFC9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C799BA-94CA-BE5E-5F22-C220B84551E3}"/>
              </a:ext>
            </a:extLst>
          </p:cNvPr>
          <p:cNvSpPr txBox="1"/>
          <p:nvPr/>
        </p:nvSpPr>
        <p:spPr>
          <a:xfrm>
            <a:off x="10531013" y="4040037"/>
            <a:ext cx="82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Kode 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BAFA66-051D-676B-FE29-8DF78D1A64E9}"/>
              </a:ext>
            </a:extLst>
          </p:cNvPr>
          <p:cNvSpPr txBox="1"/>
          <p:nvPr/>
        </p:nvSpPr>
        <p:spPr>
          <a:xfrm>
            <a:off x="4798405" y="4653029"/>
            <a:ext cx="63014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 err="1">
                <a:solidFill>
                  <a:srgbClr val="000000"/>
                </a:solidFill>
                <a:latin typeface="Calibri" panose="020F0502020204030204" pitchFamily="34" charset="0"/>
              </a:rPr>
              <a:t>B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uruh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karyawan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pegawai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swasta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bekerja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pada orang lain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atau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instansi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kantor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menerima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upah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gaji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secara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tetap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baik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berupa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uang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maupun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barang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baik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kegiatan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maupun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tidak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kegiatan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US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8621AC-18D5-FD4C-7FB5-CD65F95EDAE9}"/>
              </a:ext>
            </a:extLst>
          </p:cNvPr>
          <p:cNvSpPr txBox="1"/>
          <p:nvPr/>
        </p:nvSpPr>
        <p:spPr>
          <a:xfrm>
            <a:off x="5943150" y="4264953"/>
            <a:ext cx="3920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C7B93"/>
                </a:solidFill>
              </a:rPr>
              <a:t>BURUH/KARYAWAN/PEGAWAI SWASTA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C0E5B92-299E-CF8A-7860-BB646BE25D5B}"/>
              </a:ext>
            </a:extLst>
          </p:cNvPr>
          <p:cNvGrpSpPr/>
          <p:nvPr/>
        </p:nvGrpSpPr>
        <p:grpSpPr>
          <a:xfrm rot="5400000">
            <a:off x="4670340" y="3835595"/>
            <a:ext cx="489258" cy="375017"/>
            <a:chOff x="8356922" y="3429000"/>
            <a:chExt cx="676604" cy="381964"/>
          </a:xfrm>
          <a:solidFill>
            <a:srgbClr val="27496D"/>
          </a:solidFill>
        </p:grpSpPr>
        <p:sp>
          <p:nvSpPr>
            <p:cNvPr id="65" name="Arrow: Chevron 64">
              <a:extLst>
                <a:ext uri="{FF2B5EF4-FFF2-40B4-BE49-F238E27FC236}">
                  <a16:creationId xmlns:a16="http://schemas.microsoft.com/office/drawing/2014/main" id="{50024CF5-E931-85EE-89D9-4AEB578BD163}"/>
                </a:ext>
              </a:extLst>
            </p:cNvPr>
            <p:cNvSpPr/>
            <p:nvPr/>
          </p:nvSpPr>
          <p:spPr>
            <a:xfrm>
              <a:off x="835692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Arrow: Chevron 65">
              <a:extLst>
                <a:ext uri="{FF2B5EF4-FFF2-40B4-BE49-F238E27FC236}">
                  <a16:creationId xmlns:a16="http://schemas.microsoft.com/office/drawing/2014/main" id="{EA8021EF-7443-B9A4-F92F-C688CDAF2BA0}"/>
                </a:ext>
              </a:extLst>
            </p:cNvPr>
            <p:cNvSpPr/>
            <p:nvPr/>
          </p:nvSpPr>
          <p:spPr>
            <a:xfrm>
              <a:off x="865156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92DBD5-AC17-2514-99EB-69D6CA204BBC}"/>
              </a:ext>
            </a:extLst>
          </p:cNvPr>
          <p:cNvSpPr txBox="1"/>
          <p:nvPr/>
        </p:nvSpPr>
        <p:spPr>
          <a:xfrm>
            <a:off x="8542117" y="141663"/>
            <a:ext cx="364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99-101</a:t>
            </a:r>
          </a:p>
        </p:txBody>
      </p:sp>
    </p:spTree>
    <p:extLst>
      <p:ext uri="{BB962C8B-B14F-4D97-AF65-F5344CB8AC3E}">
        <p14:creationId xmlns:p14="http://schemas.microsoft.com/office/powerpoint/2010/main" val="2791641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606F01-06E6-FCA4-C99F-33D412DDAA96}"/>
              </a:ext>
            </a:extLst>
          </p:cNvPr>
          <p:cNvSpPr/>
          <p:nvPr/>
        </p:nvSpPr>
        <p:spPr>
          <a:xfrm>
            <a:off x="-11575" y="-70497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8D8A4-0445-0B8E-64BA-8BF0D58AF543}"/>
              </a:ext>
            </a:extLst>
          </p:cNvPr>
          <p:cNvSpPr txBox="1"/>
          <p:nvPr/>
        </p:nvSpPr>
        <p:spPr>
          <a:xfrm>
            <a:off x="358815" y="130088"/>
            <a:ext cx="3922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418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25D07D-A01A-BE97-0EF7-138458343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80" y="1022113"/>
            <a:ext cx="9971744" cy="70894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F88C9C63-AE9C-C45E-9F41-5CE768871E91}"/>
              </a:ext>
            </a:extLst>
          </p:cNvPr>
          <p:cNvSpPr txBox="1"/>
          <p:nvPr/>
        </p:nvSpPr>
        <p:spPr>
          <a:xfrm>
            <a:off x="4070337" y="3697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93C"/>
                </a:solidFill>
              </a:rPr>
              <a:t>[3]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B7764D-83E3-D5B1-3F9D-16D74D1154DC}"/>
              </a:ext>
            </a:extLst>
          </p:cNvPr>
          <p:cNvSpPr/>
          <p:nvPr/>
        </p:nvSpPr>
        <p:spPr>
          <a:xfrm>
            <a:off x="389149" y="4072306"/>
            <a:ext cx="11396451" cy="2311564"/>
          </a:xfrm>
          <a:prstGeom prst="rect">
            <a:avLst/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8BD5531-CC90-1D67-9C05-65D903BB4696}"/>
              </a:ext>
            </a:extLst>
          </p:cNvPr>
          <p:cNvSpPr/>
          <p:nvPr/>
        </p:nvSpPr>
        <p:spPr>
          <a:xfrm>
            <a:off x="155526" y="3853651"/>
            <a:ext cx="1062182" cy="437309"/>
          </a:xfrm>
          <a:prstGeom prst="roundRect">
            <a:avLst>
              <a:gd name="adj" fmla="val 50000"/>
            </a:avLst>
          </a:prstGeom>
          <a:solidFill>
            <a:srgbClr val="FFC93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C799BA-94CA-BE5E-5F22-C220B84551E3}"/>
              </a:ext>
            </a:extLst>
          </p:cNvPr>
          <p:cNvSpPr txBox="1"/>
          <p:nvPr/>
        </p:nvSpPr>
        <p:spPr>
          <a:xfrm>
            <a:off x="284835" y="3887639"/>
            <a:ext cx="82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Kode 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BAFA66-051D-676B-FE29-8DF78D1A64E9}"/>
              </a:ext>
            </a:extLst>
          </p:cNvPr>
          <p:cNvSpPr txBox="1"/>
          <p:nvPr/>
        </p:nvSpPr>
        <p:spPr>
          <a:xfrm>
            <a:off x="539659" y="4458296"/>
            <a:ext cx="10902751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 err="1">
                <a:solidFill>
                  <a:srgbClr val="000000"/>
                </a:solidFill>
                <a:latin typeface="Calibri" panose="020F0502020204030204" pitchFamily="34" charset="0"/>
              </a:rPr>
              <a:t>K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epala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anggota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keluarga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bekerja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pada orang lain/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majikan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institusi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tidak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tetap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pada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lapangan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usaha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pertanian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yaitu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lebih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dari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satu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majikan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dalam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sebulan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terakhir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di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usaha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libri" panose="020F0502020204030204" pitchFamily="34" charset="0"/>
              </a:rPr>
              <a:t>k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eluarga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maupun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usaha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libri" panose="020F0502020204030204" pitchFamily="34" charset="0"/>
              </a:rPr>
              <a:t>k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eluarga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atas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dasar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balas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jasa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menerima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upah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atau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imbalan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baik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berupa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uang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maupun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barang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dan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baik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sistem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pembayaran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harian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maupun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borongan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pPr algn="just"/>
            <a:endParaRPr lang="en-ID" sz="7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r>
              <a:rPr lang="fi-FI" dirty="0"/>
              <a:t>Usaha pertanian meliputi pertanian tanaman pangan, perkebunan, kehutanan, peternakan, perikanan, dan perburuan, termasuk jasa pertanian.</a:t>
            </a:r>
          </a:p>
          <a:p>
            <a:br>
              <a:rPr lang="fi-FI" dirty="0"/>
            </a:br>
            <a:endParaRPr lang="en-US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8621AC-18D5-FD4C-7FB5-CD65F95EDAE9}"/>
              </a:ext>
            </a:extLst>
          </p:cNvPr>
          <p:cNvSpPr txBox="1"/>
          <p:nvPr/>
        </p:nvSpPr>
        <p:spPr>
          <a:xfrm>
            <a:off x="4630813" y="4112555"/>
            <a:ext cx="292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C7B93"/>
                </a:solidFill>
              </a:rPr>
              <a:t>PEKERJA BEBAS PERTANIAN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006260-8DF3-F69D-A0B2-F4828BE95DD9}"/>
              </a:ext>
            </a:extLst>
          </p:cNvPr>
          <p:cNvSpPr/>
          <p:nvPr/>
        </p:nvSpPr>
        <p:spPr>
          <a:xfrm>
            <a:off x="465667" y="1989632"/>
            <a:ext cx="11319934" cy="1245929"/>
          </a:xfrm>
          <a:prstGeom prst="rect">
            <a:avLst/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8DC8679-25B9-F935-32BF-0B5E6F083CE9}"/>
              </a:ext>
            </a:extLst>
          </p:cNvPr>
          <p:cNvSpPr/>
          <p:nvPr/>
        </p:nvSpPr>
        <p:spPr>
          <a:xfrm>
            <a:off x="10927366" y="1755102"/>
            <a:ext cx="1062182" cy="437309"/>
          </a:xfrm>
          <a:prstGeom prst="roundRect">
            <a:avLst>
              <a:gd name="adj" fmla="val 50000"/>
            </a:avLst>
          </a:prstGeom>
          <a:solidFill>
            <a:srgbClr val="FFC9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F5743E-36BE-2135-D759-E69EAE326276}"/>
              </a:ext>
            </a:extLst>
          </p:cNvPr>
          <p:cNvSpPr txBox="1"/>
          <p:nvPr/>
        </p:nvSpPr>
        <p:spPr>
          <a:xfrm>
            <a:off x="11056675" y="1770237"/>
            <a:ext cx="82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Kode 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D9666C-6236-49B8-BC79-FA38D27F6826}"/>
              </a:ext>
            </a:extLst>
          </p:cNvPr>
          <p:cNvSpPr txBox="1"/>
          <p:nvPr/>
        </p:nvSpPr>
        <p:spPr>
          <a:xfrm>
            <a:off x="548126" y="2326666"/>
            <a:ext cx="110712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rtl="0">
              <a:spcBef>
                <a:spcPts val="0"/>
              </a:spcBef>
              <a:spcAft>
                <a:spcPts val="600"/>
              </a:spcAft>
            </a:pPr>
            <a:r>
              <a:rPr lang="en-ID" dirty="0" err="1">
                <a:solidFill>
                  <a:srgbClr val="000000"/>
                </a:solidFill>
                <a:latin typeface="Calibri" panose="020F0502020204030204" pitchFamily="34" charset="0"/>
              </a:rPr>
              <a:t>S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eseorang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bekerja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di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instansi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pemerintah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baik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pusat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maupun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daerah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termasuk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BUMN, BUMD,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anggota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legislatif</a:t>
            </a:r>
            <a:r>
              <a:rPr lang="en-ID" dirty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Gubernur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Bupati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dan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anggota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legislatif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br>
              <a:rPr lang="en-ID" dirty="0"/>
            </a:br>
            <a:endParaRPr lang="en-US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F501F5-4F56-6D32-0863-E9F3510CFFB2}"/>
              </a:ext>
            </a:extLst>
          </p:cNvPr>
          <p:cNvSpPr txBox="1"/>
          <p:nvPr/>
        </p:nvSpPr>
        <p:spPr>
          <a:xfrm>
            <a:off x="3504745" y="2014006"/>
            <a:ext cx="509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C7B93"/>
                </a:solidFill>
              </a:rPr>
              <a:t>PNS/TNI/POLRI/BUMN/BUMD/PEJABAT NEGARA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73AC74-8007-EC6E-F074-32CF063F3CA3}"/>
              </a:ext>
            </a:extLst>
          </p:cNvPr>
          <p:cNvGrpSpPr/>
          <p:nvPr/>
        </p:nvGrpSpPr>
        <p:grpSpPr>
          <a:xfrm rot="5400000">
            <a:off x="9873876" y="3833164"/>
            <a:ext cx="489258" cy="375017"/>
            <a:chOff x="8356922" y="3429000"/>
            <a:chExt cx="676604" cy="381964"/>
          </a:xfrm>
          <a:solidFill>
            <a:srgbClr val="017A87"/>
          </a:solidFill>
        </p:grpSpPr>
        <p:sp>
          <p:nvSpPr>
            <p:cNvPr id="45" name="Arrow: Chevron 44">
              <a:extLst>
                <a:ext uri="{FF2B5EF4-FFF2-40B4-BE49-F238E27FC236}">
                  <a16:creationId xmlns:a16="http://schemas.microsoft.com/office/drawing/2014/main" id="{6D64AED4-8B71-C23F-A04C-19E0A86D5DA3}"/>
                </a:ext>
              </a:extLst>
            </p:cNvPr>
            <p:cNvSpPr/>
            <p:nvPr/>
          </p:nvSpPr>
          <p:spPr>
            <a:xfrm>
              <a:off x="835692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Arrow: Chevron 45">
              <a:extLst>
                <a:ext uri="{FF2B5EF4-FFF2-40B4-BE49-F238E27FC236}">
                  <a16:creationId xmlns:a16="http://schemas.microsoft.com/office/drawing/2014/main" id="{62851C42-50DF-6446-393F-BB82EEB73EEA}"/>
                </a:ext>
              </a:extLst>
            </p:cNvPr>
            <p:cNvSpPr/>
            <p:nvPr/>
          </p:nvSpPr>
          <p:spPr>
            <a:xfrm>
              <a:off x="865156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C73C8AB-1940-8E27-D208-6203C41CA05E}"/>
              </a:ext>
            </a:extLst>
          </p:cNvPr>
          <p:cNvSpPr txBox="1"/>
          <p:nvPr/>
        </p:nvSpPr>
        <p:spPr>
          <a:xfrm>
            <a:off x="8542117" y="141663"/>
            <a:ext cx="364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99-101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A782C32-3316-2E69-0733-CAC6B0AD1A59}"/>
              </a:ext>
            </a:extLst>
          </p:cNvPr>
          <p:cNvSpPr/>
          <p:nvPr/>
        </p:nvSpPr>
        <p:spPr>
          <a:xfrm>
            <a:off x="1937063" y="2999303"/>
            <a:ext cx="8257879" cy="782806"/>
          </a:xfrm>
          <a:prstGeom prst="roundRect">
            <a:avLst>
              <a:gd name="adj" fmla="val 4520"/>
            </a:avLst>
          </a:prstGeom>
          <a:solidFill>
            <a:srgbClr val="017A87"/>
          </a:solidFill>
          <a:ln w="19050">
            <a:solidFill>
              <a:srgbClr val="142850"/>
            </a:solidFill>
            <a:prstDash val="dash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PNS/TNI/POLRI/BUMN/BUMD/PEJABAT NEGARA</a:t>
            </a:r>
          </a:p>
          <a:p>
            <a:pPr algn="ctr"/>
            <a:r>
              <a:rPr lang="sv-S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walaupun cuti tetap dicatat sebagai PNS/TNI/POLRI/BUMN/BUMD/PEJABAT NEGARA</a:t>
            </a:r>
          </a:p>
        </p:txBody>
      </p:sp>
    </p:spTree>
    <p:extLst>
      <p:ext uri="{BB962C8B-B14F-4D97-AF65-F5344CB8AC3E}">
        <p14:creationId xmlns:p14="http://schemas.microsoft.com/office/powerpoint/2010/main" val="3095829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606F01-06E6-FCA4-C99F-33D412DDAA96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8D8A4-0445-0B8E-64BA-8BF0D58AF543}"/>
              </a:ext>
            </a:extLst>
          </p:cNvPr>
          <p:cNvSpPr txBox="1"/>
          <p:nvPr/>
        </p:nvSpPr>
        <p:spPr>
          <a:xfrm>
            <a:off x="358815" y="130088"/>
            <a:ext cx="3922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418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25D07D-A01A-BE97-0EF7-138458343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80" y="1229507"/>
            <a:ext cx="9971744" cy="708947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FDE1DFB-7ED6-840E-898D-37214C5B0308}"/>
              </a:ext>
            </a:extLst>
          </p:cNvPr>
          <p:cNvSpPr/>
          <p:nvPr/>
        </p:nvSpPr>
        <p:spPr>
          <a:xfrm>
            <a:off x="734642" y="2491930"/>
            <a:ext cx="5757187" cy="2846359"/>
          </a:xfrm>
          <a:prstGeom prst="rect">
            <a:avLst/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A1265E0-FE01-7C02-3C13-A06100EC6D40}"/>
              </a:ext>
            </a:extLst>
          </p:cNvPr>
          <p:cNvSpPr/>
          <p:nvPr/>
        </p:nvSpPr>
        <p:spPr>
          <a:xfrm>
            <a:off x="501017" y="2273277"/>
            <a:ext cx="1062182" cy="437309"/>
          </a:xfrm>
          <a:prstGeom prst="roundRect">
            <a:avLst>
              <a:gd name="adj" fmla="val 50000"/>
            </a:avLst>
          </a:prstGeom>
          <a:solidFill>
            <a:srgbClr val="FFC93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D99EA5-80CD-3D63-5194-A425718AB2F6}"/>
              </a:ext>
            </a:extLst>
          </p:cNvPr>
          <p:cNvSpPr txBox="1"/>
          <p:nvPr/>
        </p:nvSpPr>
        <p:spPr>
          <a:xfrm>
            <a:off x="630326" y="2307265"/>
            <a:ext cx="82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Kode 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CB8770-888B-27B1-ECD0-A3568FC07411}"/>
              </a:ext>
            </a:extLst>
          </p:cNvPr>
          <p:cNvSpPr txBox="1"/>
          <p:nvPr/>
        </p:nvSpPr>
        <p:spPr>
          <a:xfrm>
            <a:off x="885151" y="2877922"/>
            <a:ext cx="54458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 err="1">
                <a:solidFill>
                  <a:srgbClr val="000000"/>
                </a:solidFill>
                <a:latin typeface="Calibri" panose="020F0502020204030204" pitchFamily="34" charset="0"/>
              </a:rPr>
              <a:t>K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epala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anggota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keluarga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bekerja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pada orang lain/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majikan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institusi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tidak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tetap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pada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lapangan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usaha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non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pertanian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yaitu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lebih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dari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satu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majikan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dalam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sebulan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terakhir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di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usaha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libri" panose="020F0502020204030204" pitchFamily="34" charset="0"/>
              </a:rPr>
              <a:t>k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eluarga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maupun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usaha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Calibri" panose="020F0502020204030204" pitchFamily="34" charset="0"/>
              </a:rPr>
              <a:t>k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eluarga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atas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dasar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balas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jasa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menerima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upah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atau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imbalan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baik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berupa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uang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maupun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barang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dan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baik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sistem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pembayaran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harian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maupun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borongan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US" i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761129F-CD43-0000-ED90-9840C0A37D4D}"/>
              </a:ext>
            </a:extLst>
          </p:cNvPr>
          <p:cNvSpPr txBox="1"/>
          <p:nvPr/>
        </p:nvSpPr>
        <p:spPr>
          <a:xfrm>
            <a:off x="1979097" y="2515247"/>
            <a:ext cx="4224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C7B93"/>
                </a:solidFill>
              </a:rPr>
              <a:t>PEKERJA BEBAS NON-PERTANIAN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88C9C63-AE9C-C45E-9F41-5CE768871E91}"/>
              </a:ext>
            </a:extLst>
          </p:cNvPr>
          <p:cNvSpPr txBox="1"/>
          <p:nvPr/>
        </p:nvSpPr>
        <p:spPr>
          <a:xfrm>
            <a:off x="4070337" y="3697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93C"/>
                </a:solidFill>
              </a:rPr>
              <a:t>[4]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0B7764D-83E3-D5B1-3F9D-16D74D1154DC}"/>
              </a:ext>
            </a:extLst>
          </p:cNvPr>
          <p:cNvSpPr/>
          <p:nvPr/>
        </p:nvSpPr>
        <p:spPr>
          <a:xfrm>
            <a:off x="7281333" y="4097455"/>
            <a:ext cx="4366126" cy="2106589"/>
          </a:xfrm>
          <a:prstGeom prst="rect">
            <a:avLst/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8BD5531-CC90-1D67-9C05-65D903BB4696}"/>
              </a:ext>
            </a:extLst>
          </p:cNvPr>
          <p:cNvSpPr/>
          <p:nvPr/>
        </p:nvSpPr>
        <p:spPr>
          <a:xfrm>
            <a:off x="10665649" y="3937245"/>
            <a:ext cx="1080531" cy="455696"/>
          </a:xfrm>
          <a:prstGeom prst="roundRect">
            <a:avLst>
              <a:gd name="adj" fmla="val 50000"/>
            </a:avLst>
          </a:prstGeom>
          <a:solidFill>
            <a:srgbClr val="FFC93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C799BA-94CA-BE5E-5F22-C220B84551E3}"/>
              </a:ext>
            </a:extLst>
          </p:cNvPr>
          <p:cNvSpPr txBox="1"/>
          <p:nvPr/>
        </p:nvSpPr>
        <p:spPr>
          <a:xfrm>
            <a:off x="10794958" y="3974090"/>
            <a:ext cx="84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Kode 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BAFA66-051D-676B-FE29-8DF78D1A64E9}"/>
              </a:ext>
            </a:extLst>
          </p:cNvPr>
          <p:cNvSpPr txBox="1"/>
          <p:nvPr/>
        </p:nvSpPr>
        <p:spPr>
          <a:xfrm>
            <a:off x="7378204" y="4831543"/>
            <a:ext cx="40944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dirty="0" err="1">
                <a:solidFill>
                  <a:srgbClr val="000000"/>
                </a:solidFill>
                <a:latin typeface="Calibri" panose="020F0502020204030204" pitchFamily="34" charset="0"/>
              </a:rPr>
              <a:t>A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nggota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keluarga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membantu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anggota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keluarga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lain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berusaha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dengan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tidak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mendapat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upah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gaji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baik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berupa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uang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maupun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barang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US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8621AC-18D5-FD4C-7FB5-CD65F95EDAE9}"/>
              </a:ext>
            </a:extLst>
          </p:cNvPr>
          <p:cNvSpPr txBox="1"/>
          <p:nvPr/>
        </p:nvSpPr>
        <p:spPr>
          <a:xfrm>
            <a:off x="8006142" y="4146763"/>
            <a:ext cx="226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C7B93"/>
                </a:solidFill>
              </a:rPr>
              <a:t>PEKERJA KELUARGA/</a:t>
            </a:r>
          </a:p>
          <a:p>
            <a:r>
              <a:rPr lang="en-US" b="1" dirty="0">
                <a:solidFill>
                  <a:srgbClr val="0C7B93"/>
                </a:solidFill>
              </a:rPr>
              <a:t>TIDAK DIBAYAR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C0E5B92-299E-CF8A-7860-BB646BE25D5B}"/>
              </a:ext>
            </a:extLst>
          </p:cNvPr>
          <p:cNvGrpSpPr/>
          <p:nvPr/>
        </p:nvGrpSpPr>
        <p:grpSpPr>
          <a:xfrm>
            <a:off x="6631208" y="4605585"/>
            <a:ext cx="489258" cy="375017"/>
            <a:chOff x="8356922" y="3429000"/>
            <a:chExt cx="676604" cy="381964"/>
          </a:xfrm>
          <a:solidFill>
            <a:srgbClr val="017A87"/>
          </a:solidFill>
        </p:grpSpPr>
        <p:sp>
          <p:nvSpPr>
            <p:cNvPr id="65" name="Arrow: Chevron 64">
              <a:extLst>
                <a:ext uri="{FF2B5EF4-FFF2-40B4-BE49-F238E27FC236}">
                  <a16:creationId xmlns:a16="http://schemas.microsoft.com/office/drawing/2014/main" id="{50024CF5-E931-85EE-89D9-4AEB578BD163}"/>
                </a:ext>
              </a:extLst>
            </p:cNvPr>
            <p:cNvSpPr/>
            <p:nvPr/>
          </p:nvSpPr>
          <p:spPr>
            <a:xfrm>
              <a:off x="835692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Arrow: Chevron 65">
              <a:extLst>
                <a:ext uri="{FF2B5EF4-FFF2-40B4-BE49-F238E27FC236}">
                  <a16:creationId xmlns:a16="http://schemas.microsoft.com/office/drawing/2014/main" id="{EA8021EF-7443-B9A4-F92F-C688CDAF2BA0}"/>
                </a:ext>
              </a:extLst>
            </p:cNvPr>
            <p:cNvSpPr/>
            <p:nvPr/>
          </p:nvSpPr>
          <p:spPr>
            <a:xfrm>
              <a:off x="865156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781417-57FF-27A2-5AE2-A630F2F11ABA}"/>
              </a:ext>
            </a:extLst>
          </p:cNvPr>
          <p:cNvSpPr txBox="1"/>
          <p:nvPr/>
        </p:nvSpPr>
        <p:spPr>
          <a:xfrm>
            <a:off x="8542117" y="141663"/>
            <a:ext cx="364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99-101</a:t>
            </a:r>
          </a:p>
        </p:txBody>
      </p:sp>
    </p:spTree>
    <p:extLst>
      <p:ext uri="{BB962C8B-B14F-4D97-AF65-F5344CB8AC3E}">
        <p14:creationId xmlns:p14="http://schemas.microsoft.com/office/powerpoint/2010/main" val="2656752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A32B6A-80AB-0D17-DA38-F26B281A9697}"/>
              </a:ext>
            </a:extLst>
          </p:cNvPr>
          <p:cNvCxnSpPr>
            <a:cxnSpLocks/>
          </p:cNvCxnSpPr>
          <p:nvPr/>
        </p:nvCxnSpPr>
        <p:spPr>
          <a:xfrm>
            <a:off x="358815" y="3155554"/>
            <a:ext cx="0" cy="3529726"/>
          </a:xfrm>
          <a:prstGeom prst="line">
            <a:avLst/>
          </a:prstGeom>
          <a:ln>
            <a:solidFill>
              <a:srgbClr val="0C7B9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13FC13-CC43-F71D-44C8-80E1FE95B12E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7E3E1-3D4C-5861-0A0A-8850109E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CD6C78-0F2D-37F2-55F8-E717A21537C5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435607-5E0E-67FC-38E1-27930E57E910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7CE726-3D26-45C0-6304-F092A4393364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E7FCD8-7F08-25F6-D0C9-D46514CECB84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EA92A3-2202-C749-E9AB-C306275778CD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993C5D-0FE6-BBBF-9CC7-4FE2C2EE43DC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5E55D45-58CC-CB11-F2E9-022C72AB0E82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69A74-EF9D-3258-8368-B6932DC26572}"/>
              </a:ext>
            </a:extLst>
          </p:cNvPr>
          <p:cNvSpPr txBox="1"/>
          <p:nvPr/>
        </p:nvSpPr>
        <p:spPr>
          <a:xfrm>
            <a:off x="358815" y="130088"/>
            <a:ext cx="3920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9C01B-1B0C-C732-9C1A-A4A772C2B3D2}"/>
              </a:ext>
            </a:extLst>
          </p:cNvPr>
          <p:cNvSpPr txBox="1"/>
          <p:nvPr/>
        </p:nvSpPr>
        <p:spPr>
          <a:xfrm>
            <a:off x="8438420" y="141663"/>
            <a:ext cx="3759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142850"/>
                </a:solidFill>
              </a:rPr>
              <a:t>lihat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buku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pedoman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halaman</a:t>
            </a:r>
            <a:r>
              <a:rPr lang="en-US" i="1" dirty="0">
                <a:solidFill>
                  <a:srgbClr val="142850"/>
                </a:solidFill>
              </a:rPr>
              <a:t> 101-102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2D60C3-35AB-7465-2DB4-B166587292AD}"/>
              </a:ext>
            </a:extLst>
          </p:cNvPr>
          <p:cNvSpPr/>
          <p:nvPr/>
        </p:nvSpPr>
        <p:spPr>
          <a:xfrm>
            <a:off x="-358814" y="2649370"/>
            <a:ext cx="4737662" cy="583518"/>
          </a:xfrm>
          <a:prstGeom prst="roundRect">
            <a:avLst>
              <a:gd name="adj" fmla="val 50000"/>
            </a:avLst>
          </a:prstGeom>
          <a:solidFill>
            <a:srgbClr val="EAA82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FA2D2-4E9B-68E0-AE23-8AA1C4596D4A}"/>
              </a:ext>
            </a:extLst>
          </p:cNvPr>
          <p:cNvSpPr txBox="1"/>
          <p:nvPr/>
        </p:nvSpPr>
        <p:spPr>
          <a:xfrm>
            <a:off x="358815" y="2727163"/>
            <a:ext cx="3894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 </a:t>
            </a:r>
            <a:r>
              <a:rPr lang="en-US" sz="2000" b="1" i="1" dirty="0" err="1"/>
              <a:t>Nomor</a:t>
            </a:r>
            <a:r>
              <a:rPr lang="en-US" sz="2000" b="1" i="1" dirty="0"/>
              <a:t> </a:t>
            </a:r>
            <a:r>
              <a:rPr lang="en-US" sz="2000" b="1" i="1" dirty="0" err="1"/>
              <a:t>Pokok</a:t>
            </a:r>
            <a:r>
              <a:rPr lang="en-US" sz="2000" b="1" i="1" dirty="0"/>
              <a:t> </a:t>
            </a:r>
            <a:r>
              <a:rPr lang="en-US" sz="2000" b="1" i="1" dirty="0" err="1"/>
              <a:t>Wajib</a:t>
            </a:r>
            <a:r>
              <a:rPr lang="en-US" sz="2000" b="1" i="1" dirty="0"/>
              <a:t> </a:t>
            </a:r>
            <a:r>
              <a:rPr lang="en-US" sz="2000" b="1" i="1" dirty="0" err="1"/>
              <a:t>Pajak</a:t>
            </a:r>
            <a:r>
              <a:rPr lang="en-US" sz="2000" b="1" i="1" dirty="0"/>
              <a:t> (NPWP)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10EFCED-A38F-B5DD-6812-29B41640E7F3}"/>
              </a:ext>
            </a:extLst>
          </p:cNvPr>
          <p:cNvSpPr/>
          <p:nvPr/>
        </p:nvSpPr>
        <p:spPr>
          <a:xfrm>
            <a:off x="231494" y="3367509"/>
            <a:ext cx="269138" cy="2691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0589F1-69F7-3CAB-FDE3-52CA4C0CB5AF}"/>
              </a:ext>
            </a:extLst>
          </p:cNvPr>
          <p:cNvSpPr txBox="1"/>
          <p:nvPr/>
        </p:nvSpPr>
        <p:spPr>
          <a:xfrm>
            <a:off x="548982" y="3284520"/>
            <a:ext cx="325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93C"/>
                </a:solidFill>
              </a:rPr>
              <a:t>Ada, </a:t>
            </a:r>
            <a:r>
              <a:rPr lang="en-US" b="1" dirty="0" err="1">
                <a:solidFill>
                  <a:srgbClr val="FFC93C"/>
                </a:solidFill>
              </a:rPr>
              <a:t>dapat</a:t>
            </a:r>
            <a:r>
              <a:rPr lang="en-US" b="1" dirty="0">
                <a:solidFill>
                  <a:srgbClr val="FFC93C"/>
                </a:solidFill>
              </a:rPr>
              <a:t> </a:t>
            </a:r>
            <a:r>
              <a:rPr lang="en-US" b="1" dirty="0" err="1">
                <a:solidFill>
                  <a:srgbClr val="FFC93C"/>
                </a:solidFill>
              </a:rPr>
              <a:t>menunjukkan</a:t>
            </a:r>
            <a:endParaRPr lang="en-US" b="1" dirty="0">
              <a:solidFill>
                <a:srgbClr val="FFC93C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87AD104-591B-D416-2DC6-7232FFAE2A1E}"/>
              </a:ext>
            </a:extLst>
          </p:cNvPr>
          <p:cNvSpPr/>
          <p:nvPr/>
        </p:nvSpPr>
        <p:spPr>
          <a:xfrm>
            <a:off x="231494" y="4410602"/>
            <a:ext cx="269138" cy="2691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538FFC-9E57-57B6-1C63-00434BB1CA0A}"/>
              </a:ext>
            </a:extLst>
          </p:cNvPr>
          <p:cNvSpPr txBox="1"/>
          <p:nvPr/>
        </p:nvSpPr>
        <p:spPr>
          <a:xfrm>
            <a:off x="548983" y="3636647"/>
            <a:ext cx="434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Untuk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anggota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keluarga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yang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dapat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menunjukkan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kartu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NPWP.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8E0C48-66EA-9824-C631-8EB42AF48D2F}"/>
              </a:ext>
            </a:extLst>
          </p:cNvPr>
          <p:cNvSpPr txBox="1"/>
          <p:nvPr/>
        </p:nvSpPr>
        <p:spPr>
          <a:xfrm>
            <a:off x="548982" y="4360505"/>
            <a:ext cx="3866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93C"/>
                </a:solidFill>
              </a:rPr>
              <a:t>Ada, </a:t>
            </a:r>
            <a:r>
              <a:rPr lang="en-US" b="1" dirty="0" err="1">
                <a:solidFill>
                  <a:srgbClr val="FFC93C"/>
                </a:solidFill>
              </a:rPr>
              <a:t>tidak</a:t>
            </a:r>
            <a:r>
              <a:rPr lang="en-US" b="1" dirty="0">
                <a:solidFill>
                  <a:srgbClr val="FFC93C"/>
                </a:solidFill>
              </a:rPr>
              <a:t> </a:t>
            </a:r>
            <a:r>
              <a:rPr lang="en-US" b="1" dirty="0" err="1">
                <a:solidFill>
                  <a:srgbClr val="FFC93C"/>
                </a:solidFill>
              </a:rPr>
              <a:t>dapat</a:t>
            </a:r>
            <a:r>
              <a:rPr lang="en-US" b="1" dirty="0">
                <a:solidFill>
                  <a:srgbClr val="FFC93C"/>
                </a:solidFill>
              </a:rPr>
              <a:t> </a:t>
            </a:r>
            <a:r>
              <a:rPr lang="en-US" b="1" dirty="0" err="1">
                <a:solidFill>
                  <a:srgbClr val="FFC93C"/>
                </a:solidFill>
              </a:rPr>
              <a:t>menunjukkan</a:t>
            </a:r>
            <a:endParaRPr lang="en-US" b="1" dirty="0">
              <a:solidFill>
                <a:srgbClr val="FFC93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561EC7-CD1C-5B41-DE0B-723508A613E9}"/>
              </a:ext>
            </a:extLst>
          </p:cNvPr>
          <p:cNvSpPr txBox="1"/>
          <p:nvPr/>
        </p:nvSpPr>
        <p:spPr>
          <a:xfrm>
            <a:off x="548982" y="4670656"/>
            <a:ext cx="5385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Untuk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anggota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keluarga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yang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tidak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dapat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menunjukkan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kartu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NPWP,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baik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yang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mengaku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ingat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nomor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NPWP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maupun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mengaku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lupa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3BCDCBA-D44E-5EFC-13EB-86288071D43A}"/>
              </a:ext>
            </a:extLst>
          </p:cNvPr>
          <p:cNvSpPr/>
          <p:nvPr/>
        </p:nvSpPr>
        <p:spPr>
          <a:xfrm>
            <a:off x="231494" y="5666379"/>
            <a:ext cx="269138" cy="2691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AF5524-44DA-57D3-346D-7A5D97B356B1}"/>
              </a:ext>
            </a:extLst>
          </p:cNvPr>
          <p:cNvSpPr txBox="1"/>
          <p:nvPr/>
        </p:nvSpPr>
        <p:spPr>
          <a:xfrm>
            <a:off x="548983" y="5616282"/>
            <a:ext cx="1404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C93C"/>
                </a:solidFill>
              </a:rPr>
              <a:t>Tidak</a:t>
            </a:r>
            <a:r>
              <a:rPr lang="en-US" b="1" dirty="0">
                <a:solidFill>
                  <a:srgbClr val="FFC93C"/>
                </a:solidFill>
              </a:rPr>
              <a:t> </a:t>
            </a:r>
            <a:r>
              <a:rPr lang="en-US" b="1" dirty="0" err="1">
                <a:solidFill>
                  <a:srgbClr val="FFC93C"/>
                </a:solidFill>
              </a:rPr>
              <a:t>ada</a:t>
            </a:r>
            <a:endParaRPr lang="en-US" b="1" dirty="0">
              <a:solidFill>
                <a:srgbClr val="FFC93C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92AFA4-E8DB-A1B1-1F2C-F917C649500F}"/>
              </a:ext>
            </a:extLst>
          </p:cNvPr>
          <p:cNvSpPr txBox="1"/>
          <p:nvPr/>
        </p:nvSpPr>
        <p:spPr>
          <a:xfrm>
            <a:off x="515869" y="5906762"/>
            <a:ext cx="50237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  <a:latin typeface="Calibri" panose="020F0502020204030204" pitchFamily="34" charset="0"/>
              </a:rPr>
              <a:t>U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ntuk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anggota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keluarga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yang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mengaku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tidak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memiliki</a:t>
            </a:r>
            <a:r>
              <a:rPr lang="en-US" sz="1800" b="0" i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NPWP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DB873E7-FB47-963D-2DDC-381BDAFFE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79" y="1197175"/>
            <a:ext cx="9236242" cy="111137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AB68D8B-F072-F861-F718-21FB21F239E0}"/>
              </a:ext>
            </a:extLst>
          </p:cNvPr>
          <p:cNvSpPr/>
          <p:nvPr/>
        </p:nvSpPr>
        <p:spPr>
          <a:xfrm>
            <a:off x="5617461" y="2589614"/>
            <a:ext cx="5368768" cy="1725406"/>
          </a:xfrm>
          <a:prstGeom prst="rect">
            <a:avLst/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35E785-CCA2-81DD-FA21-7DCD232EA470}"/>
              </a:ext>
            </a:extLst>
          </p:cNvPr>
          <p:cNvSpPr txBox="1"/>
          <p:nvPr/>
        </p:nvSpPr>
        <p:spPr>
          <a:xfrm>
            <a:off x="5777969" y="2715103"/>
            <a:ext cx="51440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NPWP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nomor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registrasi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warga</a:t>
            </a:r>
            <a:r>
              <a:rPr lang="en-US" dirty="0">
                <a:solidFill>
                  <a:schemeClr val="bg1"/>
                </a:solidFill>
              </a:rPr>
              <a:t> negara </a:t>
            </a:r>
            <a:r>
              <a:rPr lang="en-US" dirty="0" err="1">
                <a:solidFill>
                  <a:schemeClr val="bg1"/>
                </a:solidFill>
              </a:rPr>
              <a:t>berstatus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wajib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pajak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memiliki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kartu</a:t>
            </a:r>
            <a:r>
              <a:rPr lang="en-US" dirty="0">
                <a:solidFill>
                  <a:schemeClr val="bg1"/>
                </a:solidFill>
              </a:rPr>
              <a:t> NPWP (</a:t>
            </a:r>
            <a:r>
              <a:rPr lang="en-US" dirty="0" err="1">
                <a:solidFill>
                  <a:schemeClr val="bg1"/>
                </a:solidFill>
              </a:rPr>
              <a:t>maupun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memiliki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kartu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namun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tidak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menunjukkan</a:t>
            </a:r>
            <a:r>
              <a:rPr lang="en-US" dirty="0">
                <a:solidFill>
                  <a:schemeClr val="bg1"/>
                </a:solidFill>
              </a:rPr>
              <a:t>) yang </a:t>
            </a:r>
            <a:r>
              <a:rPr lang="en-US" dirty="0" err="1">
                <a:solidFill>
                  <a:schemeClr val="bg1"/>
                </a:solidFill>
              </a:rPr>
              <a:t>diterbitkan</a:t>
            </a:r>
            <a:r>
              <a:rPr lang="en-US" dirty="0">
                <a:solidFill>
                  <a:schemeClr val="bg1"/>
                </a:solidFill>
              </a:rPr>
              <a:t> oleh </a:t>
            </a:r>
            <a:r>
              <a:rPr lang="en-US" dirty="0" err="1">
                <a:solidFill>
                  <a:schemeClr val="bg1"/>
                </a:solidFill>
              </a:rPr>
              <a:t>Direktorat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Jenderal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Pajak</a:t>
            </a:r>
            <a:r>
              <a:rPr lang="en-US" dirty="0">
                <a:solidFill>
                  <a:schemeClr val="bg1"/>
                </a:solidFill>
              </a:rPr>
              <a:t> Kementerian </a:t>
            </a:r>
            <a:r>
              <a:rPr lang="en-US" dirty="0" err="1">
                <a:solidFill>
                  <a:schemeClr val="bg1"/>
                </a:solidFill>
              </a:rPr>
              <a:t>Keuangan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ACC3ABE-7A0E-1DB8-71E9-3C17730B71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1" t="68061" r="13164" b="12222"/>
          <a:stretch/>
        </p:blipFill>
        <p:spPr>
          <a:xfrm>
            <a:off x="8154185" y="4515439"/>
            <a:ext cx="3223967" cy="197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52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ater, outdoor, water sport, sport">
            <a:extLst>
              <a:ext uri="{FF2B5EF4-FFF2-40B4-BE49-F238E27FC236}">
                <a16:creationId xmlns:a16="http://schemas.microsoft.com/office/drawing/2014/main" id="{6C6E469F-7B15-B4F7-40D1-3F9857CAC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7" b="750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" y="-10047"/>
            <a:ext cx="12192000" cy="6858000"/>
          </a:xfrm>
          <a:prstGeom prst="rect">
            <a:avLst/>
          </a:prstGeom>
          <a:solidFill>
            <a:srgbClr val="017A87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50016" y="2690510"/>
            <a:ext cx="5940280" cy="163243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1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Terima</a:t>
            </a:r>
            <a:r>
              <a:rPr kumimoji="0" lang="en-US" sz="8000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Kasih!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www.bps.go.id</a:t>
            </a:r>
            <a:endParaRPr kumimoji="0" lang="id-ID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组合 5"/>
          <p:cNvGrpSpPr/>
          <p:nvPr/>
        </p:nvGrpSpPr>
        <p:grpSpPr>
          <a:xfrm rot="10800000">
            <a:off x="5581731" y="4591772"/>
            <a:ext cx="876850" cy="110431"/>
            <a:chOff x="7325756" y="6126083"/>
            <a:chExt cx="812214" cy="102290"/>
          </a:xfrm>
          <a:solidFill>
            <a:schemeClr val="bg1"/>
          </a:solidFill>
        </p:grpSpPr>
        <p:sp>
          <p:nvSpPr>
            <p:cNvPr id="20" name="椭圆 6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1" name="椭圆 7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2" name="椭圆 8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3" name="椭圆 9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4" name="椭圆 10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imSun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3176789-B16B-6883-D67F-AA2929E08265}"/>
              </a:ext>
            </a:extLst>
          </p:cNvPr>
          <p:cNvGrpSpPr/>
          <p:nvPr/>
        </p:nvGrpSpPr>
        <p:grpSpPr>
          <a:xfrm>
            <a:off x="54263" y="-10047"/>
            <a:ext cx="2652903" cy="908535"/>
            <a:chOff x="110825" y="8809"/>
            <a:chExt cx="3271581" cy="11169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741D8D-0033-D0B3-42E0-D680D1A00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752"/>
            <a:stretch/>
          </p:blipFill>
          <p:spPr>
            <a:xfrm>
              <a:off x="110825" y="8809"/>
              <a:ext cx="924156" cy="110812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D73480E-99CE-9474-C58A-C321B1F6C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248"/>
            <a:stretch/>
          </p:blipFill>
          <p:spPr>
            <a:xfrm>
              <a:off x="1034981" y="17617"/>
              <a:ext cx="2347425" cy="110812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866FFB2-E1E1-CB82-3490-BBA51A8CB182}"/>
              </a:ext>
            </a:extLst>
          </p:cNvPr>
          <p:cNvGrpSpPr/>
          <p:nvPr/>
        </p:nvGrpSpPr>
        <p:grpSpPr>
          <a:xfrm>
            <a:off x="10297861" y="136115"/>
            <a:ext cx="1572274" cy="615000"/>
            <a:chOff x="9581313" y="136114"/>
            <a:chExt cx="2288821" cy="8952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E7A090-607F-6801-0E99-F9F47660A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9581313" y="136114"/>
              <a:ext cx="559010" cy="89528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3B45B9E-0459-2531-AC92-E5EEADEB8641}"/>
                </a:ext>
              </a:extLst>
            </p:cNvPr>
            <p:cNvGrpSpPr/>
            <p:nvPr/>
          </p:nvGrpSpPr>
          <p:grpSpPr>
            <a:xfrm>
              <a:off x="10415508" y="221656"/>
              <a:ext cx="1454626" cy="638282"/>
              <a:chOff x="-4715287" y="1030852"/>
              <a:chExt cx="3876908" cy="1701168"/>
            </a:xfrm>
          </p:grpSpPr>
          <p:pic>
            <p:nvPicPr>
              <p:cNvPr id="12" name="Picture 11" descr="Logo&#10;&#10;Description automatically generated with medium confidence">
                <a:extLst>
                  <a:ext uri="{FF2B5EF4-FFF2-40B4-BE49-F238E27FC236}">
                    <a16:creationId xmlns:a16="http://schemas.microsoft.com/office/drawing/2014/main" id="{28293D34-3F68-02F5-1459-DC614D61A0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3168"/>
              <a:stretch/>
            </p:blipFill>
            <p:spPr>
              <a:xfrm>
                <a:off x="-4715287" y="1031394"/>
                <a:ext cx="1807964" cy="1700626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34F3B32-9666-80A1-A343-521706281E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lum bright="70000" contrast="-70000"/>
              </a:blip>
              <a:stretch>
                <a:fillRect/>
              </a:stretch>
            </p:blipFill>
            <p:spPr>
              <a:xfrm>
                <a:off x="-2892909" y="1030852"/>
                <a:ext cx="2054530" cy="1700931"/>
              </a:xfrm>
              <a:prstGeom prst="rect">
                <a:avLst/>
              </a:prstGeom>
            </p:spPr>
          </p:pic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540134F-7CDD-EDB1-97F3-E41D96BC1473}"/>
              </a:ext>
            </a:extLst>
          </p:cNvPr>
          <p:cNvSpPr/>
          <p:nvPr/>
        </p:nvSpPr>
        <p:spPr>
          <a:xfrm>
            <a:off x="0" y="6596390"/>
            <a:ext cx="3190297" cy="26161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lvl="1" indent="12696" defTabSz="1088175" fontAlgn="base">
              <a:spcAft>
                <a:spcPts val="100"/>
              </a:spcAft>
              <a:buClr>
                <a:srgbClr val="0F1B8B"/>
              </a:buClr>
              <a:defRPr/>
            </a:pPr>
            <a:r>
              <a:rPr lang="en-US" sz="1100" b="1" i="1" kern="0" dirty="0" err="1">
                <a:solidFill>
                  <a:schemeClr val="bg1"/>
                </a:solidFill>
              </a:rPr>
              <a:t>Foto</a:t>
            </a:r>
            <a:r>
              <a:rPr lang="en-US" sz="1100" b="1" i="1" kern="0" dirty="0">
                <a:solidFill>
                  <a:schemeClr val="bg1"/>
                </a:solidFill>
              </a:rPr>
              <a:t> oleh: Ir.  Andi </a:t>
            </a:r>
            <a:r>
              <a:rPr lang="en-US" sz="1100" b="1" i="1" kern="0" dirty="0" err="1">
                <a:solidFill>
                  <a:schemeClr val="bg1"/>
                </a:solidFill>
              </a:rPr>
              <a:t>Pranowo</a:t>
            </a:r>
            <a:r>
              <a:rPr lang="en-US" sz="1100" b="1" i="1" kern="0" dirty="0">
                <a:solidFill>
                  <a:schemeClr val="bg1"/>
                </a:solidFill>
              </a:rPr>
              <a:t> (BPS </a:t>
            </a:r>
            <a:r>
              <a:rPr lang="en-US" sz="1100" b="1" i="1" kern="0" dirty="0" err="1">
                <a:solidFill>
                  <a:schemeClr val="bg1"/>
                </a:solidFill>
              </a:rPr>
              <a:t>Kabupaten</a:t>
            </a:r>
            <a:r>
              <a:rPr lang="en-US" sz="1100" b="1" i="1" kern="0" dirty="0">
                <a:solidFill>
                  <a:schemeClr val="bg1"/>
                </a:solidFill>
              </a:rPr>
              <a:t> </a:t>
            </a:r>
            <a:r>
              <a:rPr lang="en-US" sz="1100" b="1" i="1" kern="0" dirty="0" err="1">
                <a:solidFill>
                  <a:schemeClr val="bg1"/>
                </a:solidFill>
              </a:rPr>
              <a:t>Blitar</a:t>
            </a:r>
            <a:r>
              <a:rPr lang="en-US" sz="1100" b="1" i="1" kern="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33EA92-F73E-8954-471B-60742D645B72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672" y="-496336"/>
            <a:ext cx="2475896" cy="17507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3FC13-CC43-F71D-44C8-80E1FE95B12E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7E3E1-3D4C-5861-0A0A-8850109E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5E55D45-58CC-CB11-F2E9-022C72AB0E82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69A74-EF9D-3258-8368-B6932DC26572}"/>
              </a:ext>
            </a:extLst>
          </p:cNvPr>
          <p:cNvSpPr txBox="1"/>
          <p:nvPr/>
        </p:nvSpPr>
        <p:spPr>
          <a:xfrm>
            <a:off x="358815" y="130088"/>
            <a:ext cx="2208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BLOK IVC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E55B2B0-8F6E-DCA9-DD5B-335F103AEA65}"/>
              </a:ext>
            </a:extLst>
          </p:cNvPr>
          <p:cNvSpPr/>
          <p:nvPr/>
        </p:nvSpPr>
        <p:spPr>
          <a:xfrm>
            <a:off x="1959400" y="2382309"/>
            <a:ext cx="8902212" cy="1518794"/>
          </a:xfrm>
          <a:prstGeom prst="rect">
            <a:avLst/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1D39C5-C3EA-FF3E-E647-3BB9AF65CEC8}"/>
              </a:ext>
            </a:extLst>
          </p:cNvPr>
          <p:cNvSpPr txBox="1"/>
          <p:nvPr/>
        </p:nvSpPr>
        <p:spPr>
          <a:xfrm>
            <a:off x="1959400" y="2518233"/>
            <a:ext cx="883906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Blok IVC  </a:t>
            </a:r>
            <a:r>
              <a:rPr lang="en-US" sz="2000" dirty="0" err="1">
                <a:solidFill>
                  <a:schemeClr val="bg1"/>
                </a:solidFill>
              </a:rPr>
              <a:t>ditanyakan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untuk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Anggota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Keluarga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usia</a:t>
            </a:r>
            <a:r>
              <a:rPr lang="en-US" sz="2800" b="1" dirty="0">
                <a:solidFill>
                  <a:schemeClr val="bg1"/>
                </a:solidFill>
              </a:rPr>
              <a:t> 5 </a:t>
            </a:r>
            <a:r>
              <a:rPr lang="en-US" sz="2800" b="1" dirty="0" err="1">
                <a:solidFill>
                  <a:schemeClr val="bg1"/>
                </a:solidFill>
              </a:rPr>
              <a:t>tahun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ke</a:t>
            </a:r>
            <a:r>
              <a:rPr lang="en-US" sz="2800" b="1" dirty="0">
                <a:solidFill>
                  <a:schemeClr val="bg1"/>
                </a:solidFill>
              </a:rPr>
              <a:t> Atas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Batas </a:t>
            </a:r>
            <a:r>
              <a:rPr lang="en-US" sz="2000" dirty="0" err="1">
                <a:solidFill>
                  <a:schemeClr val="bg1"/>
                </a:solidFill>
              </a:rPr>
              <a:t>bawah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usia</a:t>
            </a:r>
            <a:r>
              <a:rPr lang="en-US" sz="2000" dirty="0">
                <a:solidFill>
                  <a:schemeClr val="bg1"/>
                </a:solidFill>
              </a:rPr>
              <a:t> 5 </a:t>
            </a:r>
            <a:r>
              <a:rPr lang="en-US" sz="2000" dirty="0" err="1">
                <a:solidFill>
                  <a:schemeClr val="bg1"/>
                </a:solidFill>
              </a:rPr>
              <a:t>tahun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adalah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untuk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memperoleh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informasi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pekerja</a:t>
            </a:r>
            <a:r>
              <a:rPr lang="en-US" sz="2000" dirty="0">
                <a:solidFill>
                  <a:schemeClr val="bg1"/>
                </a:solidFill>
              </a:rPr>
              <a:t> di </a:t>
            </a:r>
            <a:r>
              <a:rPr lang="en-US" sz="2000" dirty="0" err="1">
                <a:solidFill>
                  <a:schemeClr val="bg1"/>
                </a:solidFill>
              </a:rPr>
              <a:t>usia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anak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B90E07-2E6C-0458-A720-D497C162D21E}"/>
              </a:ext>
            </a:extLst>
          </p:cNvPr>
          <p:cNvGrpSpPr/>
          <p:nvPr/>
        </p:nvGrpSpPr>
        <p:grpSpPr>
          <a:xfrm>
            <a:off x="2220691" y="1978297"/>
            <a:ext cx="815645" cy="223520"/>
            <a:chOff x="4521200" y="4013200"/>
            <a:chExt cx="848360" cy="22352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9176518-173E-6A0F-368D-31A9B0DF4F0B}"/>
                </a:ext>
              </a:extLst>
            </p:cNvPr>
            <p:cNvSpPr/>
            <p:nvPr/>
          </p:nvSpPr>
          <p:spPr>
            <a:xfrm>
              <a:off x="452120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C6970D1-A45D-27D0-26E6-43832B42C34D}"/>
                </a:ext>
              </a:extLst>
            </p:cNvPr>
            <p:cNvSpPr/>
            <p:nvPr/>
          </p:nvSpPr>
          <p:spPr>
            <a:xfrm>
              <a:off x="483362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EF685B1-A938-6D17-D5D8-F7615EF29C52}"/>
                </a:ext>
              </a:extLst>
            </p:cNvPr>
            <p:cNvSpPr/>
            <p:nvPr/>
          </p:nvSpPr>
          <p:spPr>
            <a:xfrm>
              <a:off x="514604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C6D30D7-A180-A046-9065-764B38F30AB8}"/>
              </a:ext>
            </a:extLst>
          </p:cNvPr>
          <p:cNvGrpSpPr/>
          <p:nvPr/>
        </p:nvGrpSpPr>
        <p:grpSpPr>
          <a:xfrm>
            <a:off x="11074669" y="5840160"/>
            <a:ext cx="489258" cy="375017"/>
            <a:chOff x="8356922" y="3429000"/>
            <a:chExt cx="676604" cy="381964"/>
          </a:xfrm>
          <a:solidFill>
            <a:srgbClr val="FFC93C"/>
          </a:solidFill>
        </p:grpSpPr>
        <p:sp>
          <p:nvSpPr>
            <p:cNvPr id="97" name="Arrow: Chevron 96">
              <a:extLst>
                <a:ext uri="{FF2B5EF4-FFF2-40B4-BE49-F238E27FC236}">
                  <a16:creationId xmlns:a16="http://schemas.microsoft.com/office/drawing/2014/main" id="{62201B87-A924-EB7D-A0BE-18BDB279404C}"/>
                </a:ext>
              </a:extLst>
            </p:cNvPr>
            <p:cNvSpPr/>
            <p:nvPr/>
          </p:nvSpPr>
          <p:spPr>
            <a:xfrm>
              <a:off x="835692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8" name="Arrow: Chevron 97">
              <a:extLst>
                <a:ext uri="{FF2B5EF4-FFF2-40B4-BE49-F238E27FC236}">
                  <a16:creationId xmlns:a16="http://schemas.microsoft.com/office/drawing/2014/main" id="{4286B0AC-E52E-F900-D24E-49FC85BE4359}"/>
                </a:ext>
              </a:extLst>
            </p:cNvPr>
            <p:cNvSpPr/>
            <p:nvPr/>
          </p:nvSpPr>
          <p:spPr>
            <a:xfrm>
              <a:off x="865156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DF88D2-D326-1BC8-AE9E-44198495133D}"/>
              </a:ext>
            </a:extLst>
          </p:cNvPr>
          <p:cNvGrpSpPr/>
          <p:nvPr/>
        </p:nvGrpSpPr>
        <p:grpSpPr>
          <a:xfrm>
            <a:off x="10585411" y="5840160"/>
            <a:ext cx="489258" cy="375017"/>
            <a:chOff x="8356922" y="3429000"/>
            <a:chExt cx="676604" cy="381964"/>
          </a:xfrm>
          <a:solidFill>
            <a:srgbClr val="FFC93C"/>
          </a:solidFill>
        </p:grpSpPr>
        <p:sp>
          <p:nvSpPr>
            <p:cNvPr id="31" name="Arrow: Chevron 30">
              <a:extLst>
                <a:ext uri="{FF2B5EF4-FFF2-40B4-BE49-F238E27FC236}">
                  <a16:creationId xmlns:a16="http://schemas.microsoft.com/office/drawing/2014/main" id="{11505056-96C4-0D96-9E0E-474323E61B26}"/>
                </a:ext>
              </a:extLst>
            </p:cNvPr>
            <p:cNvSpPr/>
            <p:nvPr/>
          </p:nvSpPr>
          <p:spPr>
            <a:xfrm>
              <a:off x="835692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Arrow: Chevron 31">
              <a:extLst>
                <a:ext uri="{FF2B5EF4-FFF2-40B4-BE49-F238E27FC236}">
                  <a16:creationId xmlns:a16="http://schemas.microsoft.com/office/drawing/2014/main" id="{286ED98D-0BD3-B352-69E0-AC0E033A7AE3}"/>
                </a:ext>
              </a:extLst>
            </p:cNvPr>
            <p:cNvSpPr/>
            <p:nvPr/>
          </p:nvSpPr>
          <p:spPr>
            <a:xfrm>
              <a:off x="865156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5603AE0-666C-09E5-B038-D541A637B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14" y="4069388"/>
            <a:ext cx="3292100" cy="3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28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D727C43-0F20-B41D-2E60-23B4A64E3987}"/>
              </a:ext>
            </a:extLst>
          </p:cNvPr>
          <p:cNvSpPr/>
          <p:nvPr/>
        </p:nvSpPr>
        <p:spPr>
          <a:xfrm>
            <a:off x="279146" y="2252828"/>
            <a:ext cx="4952699" cy="4139271"/>
          </a:xfrm>
          <a:prstGeom prst="roundRect">
            <a:avLst>
              <a:gd name="adj" fmla="val 9836"/>
            </a:avLst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606F01-06E6-FCA4-C99F-33D412DDAA96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8D8A4-0445-0B8E-64BA-8BF0D58AF543}"/>
              </a:ext>
            </a:extLst>
          </p:cNvPr>
          <p:cNvSpPr txBox="1"/>
          <p:nvPr/>
        </p:nvSpPr>
        <p:spPr>
          <a:xfrm>
            <a:off x="358815" y="130088"/>
            <a:ext cx="41785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416a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8542117" y="141663"/>
            <a:ext cx="322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91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461EB5-CA0B-DEEE-9370-0CEBD8257C22}"/>
              </a:ext>
            </a:extLst>
          </p:cNvPr>
          <p:cNvSpPr txBox="1"/>
          <p:nvPr/>
        </p:nvSpPr>
        <p:spPr>
          <a:xfrm>
            <a:off x="388345" y="2785704"/>
            <a:ext cx="468707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d-ID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Bekerja adalah kegiatan melakukan pekerjaan dengan maksud memperoleh atau membantu memperoleh penghasilan atau keuntungan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paling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sedikit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selama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satu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jam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dalam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seminggu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terakhir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</a:p>
          <a:p>
            <a:pPr algn="just"/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Bekerja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selama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satu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jam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tersebut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boleh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dilakukan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baik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secara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C93C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berturut-turut</a:t>
            </a:r>
            <a:r>
              <a:rPr lang="en-US" dirty="0">
                <a:solidFill>
                  <a:srgbClr val="FFC93C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/</a:t>
            </a:r>
            <a:r>
              <a:rPr lang="en-US" dirty="0" err="1">
                <a:solidFill>
                  <a:srgbClr val="FFC93C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tidak</a:t>
            </a:r>
            <a:r>
              <a:rPr lang="en-US" dirty="0">
                <a:solidFill>
                  <a:srgbClr val="FFC93C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C93C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terputus</a:t>
            </a:r>
            <a:r>
              <a:rPr lang="en-US" dirty="0">
                <a:solidFill>
                  <a:srgbClr val="FFC93C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C93C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maupun</a:t>
            </a:r>
            <a:r>
              <a:rPr lang="en-US" dirty="0">
                <a:solidFill>
                  <a:srgbClr val="FFC93C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C93C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kumulatif</a:t>
            </a:r>
            <a:r>
              <a:rPr lang="en-US" dirty="0">
                <a:solidFill>
                  <a:srgbClr val="FFC93C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C93C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satu</a:t>
            </a:r>
            <a:r>
              <a:rPr lang="en-US" dirty="0">
                <a:solidFill>
                  <a:srgbClr val="FFC93C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jam </a:t>
            </a:r>
            <a:r>
              <a:rPr lang="en-US" dirty="0" err="1">
                <a:solidFill>
                  <a:srgbClr val="FFC93C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dalam</a:t>
            </a:r>
            <a:r>
              <a:rPr lang="en-US" dirty="0">
                <a:solidFill>
                  <a:srgbClr val="FFC93C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FFC93C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seminggu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terakhir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just"/>
            <a:r>
              <a:rPr lang="en-US" dirty="0" err="1">
                <a:solidFill>
                  <a:schemeClr val="bg1"/>
                </a:solidFill>
              </a:rPr>
              <a:t>Seminggu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terakhir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jangka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waktu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tujuh</a:t>
            </a:r>
            <a:r>
              <a:rPr lang="en-US" dirty="0">
                <a:solidFill>
                  <a:schemeClr val="bg1"/>
                </a:solidFill>
              </a:rPr>
              <a:t> (7) </a:t>
            </a:r>
            <a:r>
              <a:rPr lang="en-US" dirty="0" err="1">
                <a:solidFill>
                  <a:schemeClr val="bg1"/>
                </a:solidFill>
              </a:rPr>
              <a:t>hari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berturut-turut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berakhir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sehari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sebelum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tanggal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pendataan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BA01FD-DDFD-6F9D-98A5-5C2245BE24E1}"/>
              </a:ext>
            </a:extLst>
          </p:cNvPr>
          <p:cNvSpPr/>
          <p:nvPr/>
        </p:nvSpPr>
        <p:spPr>
          <a:xfrm>
            <a:off x="5590095" y="2207928"/>
            <a:ext cx="6401014" cy="2379300"/>
          </a:xfrm>
          <a:prstGeom prst="roundRect">
            <a:avLst>
              <a:gd name="adj" fmla="val 4520"/>
            </a:avLst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1F4579-A835-6074-C2F9-7A321728273D}"/>
              </a:ext>
            </a:extLst>
          </p:cNvPr>
          <p:cNvSpPr txBox="1"/>
          <p:nvPr/>
        </p:nvSpPr>
        <p:spPr>
          <a:xfrm>
            <a:off x="5733440" y="2421617"/>
            <a:ext cx="60291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d-ID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Isikan Kode 1 apabila bekerja. Bekerja di sini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juga </a:t>
            </a:r>
            <a:r>
              <a:rPr lang="id-ID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mencakup kondisi mempunyai  pekerjaan/usaha, tetapi sementara tidak bekerja. 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/>
            <a:r>
              <a:rPr lang="id-ID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Mempunyai pekerjaan, tetapi sementara tidak bekerja adalah mereka yang mempunyai pekerjaan/usaha, tetapi selama seminggu terakhir tidak bekerja karena sesuatu sebab, seperti: sakit, cuti, menunggu panen, tugas belajar, atau mogok kerja.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4085FD-E5E1-8AC8-0B79-4C74F486C448}"/>
              </a:ext>
            </a:extLst>
          </p:cNvPr>
          <p:cNvSpPr/>
          <p:nvPr/>
        </p:nvSpPr>
        <p:spPr>
          <a:xfrm>
            <a:off x="6428961" y="2103827"/>
            <a:ext cx="1291941" cy="223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71A462-C91A-98E9-DC35-A1265557FE2B}"/>
              </a:ext>
            </a:extLst>
          </p:cNvPr>
          <p:cNvSpPr/>
          <p:nvPr/>
        </p:nvSpPr>
        <p:spPr>
          <a:xfrm>
            <a:off x="6428961" y="2178718"/>
            <a:ext cx="58420" cy="58420"/>
          </a:xfrm>
          <a:prstGeom prst="ellipse">
            <a:avLst/>
          </a:prstGeom>
          <a:solidFill>
            <a:srgbClr val="00A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7CB21E1-5EA0-AC5C-566E-046AB7AF7219}"/>
              </a:ext>
            </a:extLst>
          </p:cNvPr>
          <p:cNvSpPr/>
          <p:nvPr/>
        </p:nvSpPr>
        <p:spPr>
          <a:xfrm>
            <a:off x="7720902" y="2178718"/>
            <a:ext cx="58420" cy="58420"/>
          </a:xfrm>
          <a:prstGeom prst="ellipse">
            <a:avLst/>
          </a:prstGeom>
          <a:solidFill>
            <a:srgbClr val="00A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D70618-E369-37BE-C91A-E279E94E6617}"/>
              </a:ext>
            </a:extLst>
          </p:cNvPr>
          <p:cNvSpPr txBox="1"/>
          <p:nvPr/>
        </p:nvSpPr>
        <p:spPr>
          <a:xfrm>
            <a:off x="6679009" y="2006105"/>
            <a:ext cx="914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A8CC"/>
                </a:solidFill>
              </a:rPr>
              <a:t>Kode 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64D4A20-C261-9D4B-D004-55D995137D5A}"/>
              </a:ext>
            </a:extLst>
          </p:cNvPr>
          <p:cNvSpPr/>
          <p:nvPr/>
        </p:nvSpPr>
        <p:spPr>
          <a:xfrm>
            <a:off x="5584900" y="4860418"/>
            <a:ext cx="6401014" cy="1559962"/>
          </a:xfrm>
          <a:prstGeom prst="roundRect">
            <a:avLst>
              <a:gd name="adj" fmla="val 4520"/>
            </a:avLst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90F5AE-637D-8527-3FC6-EB940BBE44D0}"/>
              </a:ext>
            </a:extLst>
          </p:cNvPr>
          <p:cNvSpPr txBox="1"/>
          <p:nvPr/>
        </p:nvSpPr>
        <p:spPr>
          <a:xfrm>
            <a:off x="5713378" y="5149512"/>
            <a:ext cx="60492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d-ID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Isikan Kode 2 apabila anggota keluarga tidak bekerja dalam seminggu terakhi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r.</a:t>
            </a:r>
            <a:r>
              <a:rPr lang="id-ID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Jika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memilih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kode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2, </a:t>
            </a:r>
            <a:r>
              <a:rPr lang="id-ID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maka </a:t>
            </a:r>
            <a:r>
              <a:rPr lang="id-ID" sz="1800" b="1" dirty="0">
                <a:solidFill>
                  <a:srgbClr val="1428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skip ke pertanyaan 4</a:t>
            </a:r>
            <a:r>
              <a:rPr lang="en-US" sz="1800" b="1" dirty="0">
                <a:solidFill>
                  <a:srgbClr val="1428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19 </a:t>
            </a:r>
            <a:r>
              <a:rPr lang="id-ID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sesuai alur kuesioner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FEA9202-CC4C-1B8D-32A0-EEDB393F0246}"/>
              </a:ext>
            </a:extLst>
          </p:cNvPr>
          <p:cNvSpPr/>
          <p:nvPr/>
        </p:nvSpPr>
        <p:spPr>
          <a:xfrm>
            <a:off x="6066230" y="4746888"/>
            <a:ext cx="1291941" cy="223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4E642FF-2638-B990-EBD5-4289F2D4EA18}"/>
              </a:ext>
            </a:extLst>
          </p:cNvPr>
          <p:cNvSpPr/>
          <p:nvPr/>
        </p:nvSpPr>
        <p:spPr>
          <a:xfrm>
            <a:off x="6085084" y="4831207"/>
            <a:ext cx="58420" cy="58420"/>
          </a:xfrm>
          <a:prstGeom prst="ellipse">
            <a:avLst/>
          </a:prstGeom>
          <a:solidFill>
            <a:srgbClr val="00A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D2E3A9E-95D4-86EA-4213-F3D62F4D43FE}"/>
              </a:ext>
            </a:extLst>
          </p:cNvPr>
          <p:cNvSpPr/>
          <p:nvPr/>
        </p:nvSpPr>
        <p:spPr>
          <a:xfrm>
            <a:off x="7377025" y="4831207"/>
            <a:ext cx="58420" cy="58420"/>
          </a:xfrm>
          <a:prstGeom prst="ellipse">
            <a:avLst/>
          </a:prstGeom>
          <a:solidFill>
            <a:srgbClr val="00A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A0E6176-F0B9-932F-C26A-FA23A50D860F}"/>
              </a:ext>
            </a:extLst>
          </p:cNvPr>
          <p:cNvSpPr txBox="1"/>
          <p:nvPr/>
        </p:nvSpPr>
        <p:spPr>
          <a:xfrm>
            <a:off x="6270313" y="4661856"/>
            <a:ext cx="9147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A8CC"/>
                </a:solidFill>
              </a:rPr>
              <a:t>Kode 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8896BF-2541-FE2E-00BB-A0D31CA7381E}"/>
              </a:ext>
            </a:extLst>
          </p:cNvPr>
          <p:cNvGrpSpPr/>
          <p:nvPr/>
        </p:nvGrpSpPr>
        <p:grpSpPr>
          <a:xfrm>
            <a:off x="452361" y="2431663"/>
            <a:ext cx="815645" cy="223520"/>
            <a:chOff x="4521200" y="4013200"/>
            <a:chExt cx="848360" cy="22352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55D3CAE-C4FA-CE2F-DAB6-D3CA2D620DAC}"/>
                </a:ext>
              </a:extLst>
            </p:cNvPr>
            <p:cNvSpPr/>
            <p:nvPr/>
          </p:nvSpPr>
          <p:spPr>
            <a:xfrm>
              <a:off x="452120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FA650DB-A6BB-AD9E-E1F1-D4F5F5377364}"/>
                </a:ext>
              </a:extLst>
            </p:cNvPr>
            <p:cNvSpPr/>
            <p:nvPr/>
          </p:nvSpPr>
          <p:spPr>
            <a:xfrm>
              <a:off x="483362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DA6C36A-B2BA-BEE9-5D9E-5E9365A2828F}"/>
                </a:ext>
              </a:extLst>
            </p:cNvPr>
            <p:cNvSpPr/>
            <p:nvPr/>
          </p:nvSpPr>
          <p:spPr>
            <a:xfrm>
              <a:off x="514604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40ABD8E-2337-810B-FDDC-043EF35CE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014" y="1097068"/>
            <a:ext cx="9341358" cy="8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46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D727C43-0F20-B41D-2E60-23B4A64E3987}"/>
              </a:ext>
            </a:extLst>
          </p:cNvPr>
          <p:cNvSpPr/>
          <p:nvPr/>
        </p:nvSpPr>
        <p:spPr>
          <a:xfrm>
            <a:off x="474569" y="2626514"/>
            <a:ext cx="4288501" cy="1840452"/>
          </a:xfrm>
          <a:prstGeom prst="roundRect">
            <a:avLst>
              <a:gd name="adj" fmla="val 9836"/>
            </a:avLst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606F01-06E6-FCA4-C99F-33D412DDAA96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8D8A4-0445-0B8E-64BA-8BF0D58AF543}"/>
              </a:ext>
            </a:extLst>
          </p:cNvPr>
          <p:cNvSpPr txBox="1"/>
          <p:nvPr/>
        </p:nvSpPr>
        <p:spPr>
          <a:xfrm>
            <a:off x="358815" y="130088"/>
            <a:ext cx="4184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416b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8542117" y="141663"/>
            <a:ext cx="322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91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70FD02-91EF-B6A5-A3E0-DAEA125DE96B}"/>
              </a:ext>
            </a:extLst>
          </p:cNvPr>
          <p:cNvGrpSpPr/>
          <p:nvPr/>
        </p:nvGrpSpPr>
        <p:grpSpPr>
          <a:xfrm>
            <a:off x="617548" y="2800652"/>
            <a:ext cx="815645" cy="223520"/>
            <a:chOff x="4521200" y="4013200"/>
            <a:chExt cx="848360" cy="22352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ED02EC3-684C-2A16-E446-EFBCEFD29865}"/>
                </a:ext>
              </a:extLst>
            </p:cNvPr>
            <p:cNvSpPr/>
            <p:nvPr/>
          </p:nvSpPr>
          <p:spPr>
            <a:xfrm>
              <a:off x="452120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55D9294-53DB-4E15-8E51-1F252EE9D252}"/>
                </a:ext>
              </a:extLst>
            </p:cNvPr>
            <p:cNvSpPr/>
            <p:nvPr/>
          </p:nvSpPr>
          <p:spPr>
            <a:xfrm>
              <a:off x="483362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4D9AFF6-C157-B8A3-07D8-9FB0E7A9DB4D}"/>
                </a:ext>
              </a:extLst>
            </p:cNvPr>
            <p:cNvSpPr/>
            <p:nvPr/>
          </p:nvSpPr>
          <p:spPr>
            <a:xfrm>
              <a:off x="5146040" y="4013200"/>
              <a:ext cx="223520" cy="223520"/>
            </a:xfrm>
            <a:prstGeom prst="ellipse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E461EB5-CA0B-DEEE-9370-0CEBD8257C22}"/>
              </a:ext>
            </a:extLst>
          </p:cNvPr>
          <p:cNvSpPr txBox="1"/>
          <p:nvPr/>
        </p:nvSpPr>
        <p:spPr>
          <a:xfrm>
            <a:off x="546058" y="3119652"/>
            <a:ext cx="41144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Jam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</a:rPr>
              <a:t>kerja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</a:rPr>
              <a:t>ditanyakan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</a:rPr>
              <a:t>seluruh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</a:rPr>
              <a:t>pekerjaan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</a:rPr>
              <a:t>bukan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</a:rPr>
              <a:t>hanya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</a:rPr>
              <a:t>pekerjaan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</a:rPr>
              <a:t>utama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)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</a:rPr>
              <a:t>serta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</a:rPr>
              <a:t>ditanyakan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</a:rPr>
              <a:t>hanya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</a:rPr>
              <a:t>seminggu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 yang </a:t>
            </a:r>
            <a:r>
              <a:rPr lang="en-US" dirty="0" err="1">
                <a:solidFill>
                  <a:schemeClr val="bg1"/>
                </a:solidFill>
                <a:latin typeface="Calibri" panose="020F0502020204030204" pitchFamily="34" charset="0"/>
              </a:rPr>
              <a:t>lalu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4BA01FD-DDFD-6F9D-98A5-5C2245BE24E1}"/>
              </a:ext>
            </a:extLst>
          </p:cNvPr>
          <p:cNvSpPr/>
          <p:nvPr/>
        </p:nvSpPr>
        <p:spPr>
          <a:xfrm>
            <a:off x="5358498" y="2371543"/>
            <a:ext cx="5461096" cy="1357061"/>
          </a:xfrm>
          <a:prstGeom prst="roundRect">
            <a:avLst>
              <a:gd name="adj" fmla="val 4520"/>
            </a:avLst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1F4579-A835-6074-C2F9-7A321728273D}"/>
              </a:ext>
            </a:extLst>
          </p:cNvPr>
          <p:cNvSpPr txBox="1"/>
          <p:nvPr/>
        </p:nvSpPr>
        <p:spPr>
          <a:xfrm>
            <a:off x="5630082" y="2453700"/>
            <a:ext cx="50490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d-ID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Untuk anggota keluarga yang sementara sedang tidak bekerja (karena sakit, cuti, menunggu panen, atau mogok kerja) dalam seminggu yang lalu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id-ID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isikan “00” pada kotak jumlah jam kerja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64D4A20-C261-9D4B-D004-55D995137D5A}"/>
              </a:ext>
            </a:extLst>
          </p:cNvPr>
          <p:cNvSpPr/>
          <p:nvPr/>
        </p:nvSpPr>
        <p:spPr>
          <a:xfrm>
            <a:off x="6331221" y="3992274"/>
            <a:ext cx="5461097" cy="651193"/>
          </a:xfrm>
          <a:prstGeom prst="roundRect">
            <a:avLst>
              <a:gd name="adj" fmla="val 4520"/>
            </a:avLst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90F5AE-637D-8527-3FC6-EB940BBE44D0}"/>
              </a:ext>
            </a:extLst>
          </p:cNvPr>
          <p:cNvSpPr txBox="1"/>
          <p:nvPr/>
        </p:nvSpPr>
        <p:spPr>
          <a:xfrm>
            <a:off x="6602806" y="4097634"/>
            <a:ext cx="4858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Jam Kerja lebih dari 97 jam, isikan 97 pada kotak.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573CB2-BD68-ADB8-D5DA-8F11BAFAE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75" y="1255711"/>
            <a:ext cx="10628256" cy="797431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F84CB72-DC9C-90A7-4A12-B95DCCF3519A}"/>
              </a:ext>
            </a:extLst>
          </p:cNvPr>
          <p:cNvGrpSpPr/>
          <p:nvPr/>
        </p:nvGrpSpPr>
        <p:grpSpPr>
          <a:xfrm rot="5400000">
            <a:off x="10659649" y="3597728"/>
            <a:ext cx="489258" cy="375017"/>
            <a:chOff x="8356922" y="3429000"/>
            <a:chExt cx="676604" cy="381964"/>
          </a:xfrm>
          <a:solidFill>
            <a:srgbClr val="FFC93C"/>
          </a:solidFill>
        </p:grpSpPr>
        <p:sp>
          <p:nvSpPr>
            <p:cNvPr id="39" name="Arrow: Chevron 38">
              <a:extLst>
                <a:ext uri="{FF2B5EF4-FFF2-40B4-BE49-F238E27FC236}">
                  <a16:creationId xmlns:a16="http://schemas.microsoft.com/office/drawing/2014/main" id="{36488C14-7ABE-56C9-4C14-ADDE274B8874}"/>
                </a:ext>
              </a:extLst>
            </p:cNvPr>
            <p:cNvSpPr/>
            <p:nvPr/>
          </p:nvSpPr>
          <p:spPr>
            <a:xfrm>
              <a:off x="835692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Arrow: Chevron 39">
              <a:extLst>
                <a:ext uri="{FF2B5EF4-FFF2-40B4-BE49-F238E27FC236}">
                  <a16:creationId xmlns:a16="http://schemas.microsoft.com/office/drawing/2014/main" id="{4AB88751-21A8-84F9-7586-96F0B7345714}"/>
                </a:ext>
              </a:extLst>
            </p:cNvPr>
            <p:cNvSpPr/>
            <p:nvPr/>
          </p:nvSpPr>
          <p:spPr>
            <a:xfrm>
              <a:off x="865156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614744B-6D7C-EDE8-EAF4-5E0657C465F3}"/>
              </a:ext>
            </a:extLst>
          </p:cNvPr>
          <p:cNvSpPr/>
          <p:nvPr/>
        </p:nvSpPr>
        <p:spPr>
          <a:xfrm>
            <a:off x="614858" y="5188765"/>
            <a:ext cx="6681493" cy="907844"/>
          </a:xfrm>
          <a:prstGeom prst="roundRect">
            <a:avLst>
              <a:gd name="adj" fmla="val 4520"/>
            </a:avLst>
          </a:prstGeom>
          <a:solidFill>
            <a:srgbClr val="FFC93C"/>
          </a:solidFill>
          <a:ln w="19050">
            <a:solidFill>
              <a:srgbClr val="1428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27307CD-C04A-ADDA-9BF6-A44828D511F6}"/>
              </a:ext>
            </a:extLst>
          </p:cNvPr>
          <p:cNvSpPr txBox="1"/>
          <p:nvPr/>
        </p:nvSpPr>
        <p:spPr>
          <a:xfrm>
            <a:off x="886442" y="5294125"/>
            <a:ext cx="61886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Pengisian kotak mengikuti pembulatan </a:t>
            </a:r>
            <a:r>
              <a:rPr lang="sv-S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statistik</a:t>
            </a:r>
            <a:r>
              <a:rPr lang="sv-S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untuk bilangan genap dengan pecahan 0,5 maka dibulatkan ke bawah.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8CDBA0-7B63-292E-A1B2-3F258407B000}"/>
              </a:ext>
            </a:extLst>
          </p:cNvPr>
          <p:cNvGrpSpPr/>
          <p:nvPr/>
        </p:nvGrpSpPr>
        <p:grpSpPr>
          <a:xfrm>
            <a:off x="7549981" y="5455549"/>
            <a:ext cx="489258" cy="375017"/>
            <a:chOff x="8356922" y="3429000"/>
            <a:chExt cx="676604" cy="381964"/>
          </a:xfrm>
          <a:solidFill>
            <a:srgbClr val="017A87"/>
          </a:solidFill>
        </p:grpSpPr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8CE0D1F-4DB4-D9E3-7043-4892EE5E2ADA}"/>
                </a:ext>
              </a:extLst>
            </p:cNvPr>
            <p:cNvSpPr/>
            <p:nvPr/>
          </p:nvSpPr>
          <p:spPr>
            <a:xfrm>
              <a:off x="835692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016315F8-AFE6-8629-95F7-BF957BB3ED0B}"/>
                </a:ext>
              </a:extLst>
            </p:cNvPr>
            <p:cNvSpPr/>
            <p:nvPr/>
          </p:nvSpPr>
          <p:spPr>
            <a:xfrm>
              <a:off x="865156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53CA01B-0A01-83A1-7E55-4C5ED7E81754}"/>
              </a:ext>
            </a:extLst>
          </p:cNvPr>
          <p:cNvSpPr/>
          <p:nvPr/>
        </p:nvSpPr>
        <p:spPr>
          <a:xfrm>
            <a:off x="8173579" y="4841330"/>
            <a:ext cx="3299054" cy="1464760"/>
          </a:xfrm>
          <a:prstGeom prst="roundRect">
            <a:avLst>
              <a:gd name="adj" fmla="val 4520"/>
            </a:avLst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E2E684-DB89-6A00-7DA3-035D51CC28E2}"/>
              </a:ext>
            </a:extLst>
          </p:cNvPr>
          <p:cNvSpPr txBox="1"/>
          <p:nvPr/>
        </p:nvSpPr>
        <p:spPr>
          <a:xfrm>
            <a:off x="8237774" y="4965544"/>
            <a:ext cx="33276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36,2 dibulatkan menjadi 36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36,8 dibulatkan menjadi 37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32,5 dibulatkan menjadi 32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31,5 dibulatkan menjadi 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08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3FC13-CC43-F71D-44C8-80E1FE95B12E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7E3E1-3D4C-5861-0A0A-8850109E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5E55D45-58CC-CB11-F2E9-022C72AB0E82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69A74-EF9D-3258-8368-B6932DC26572}"/>
              </a:ext>
            </a:extLst>
          </p:cNvPr>
          <p:cNvSpPr txBox="1"/>
          <p:nvPr/>
        </p:nvSpPr>
        <p:spPr>
          <a:xfrm>
            <a:off x="358815" y="130088"/>
            <a:ext cx="3900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417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9C01B-1B0C-C732-9C1A-A4A772C2B3D2}"/>
              </a:ext>
            </a:extLst>
          </p:cNvPr>
          <p:cNvSpPr txBox="1"/>
          <p:nvPr/>
        </p:nvSpPr>
        <p:spPr>
          <a:xfrm>
            <a:off x="8542117" y="141663"/>
            <a:ext cx="352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142850"/>
                </a:solidFill>
              </a:rPr>
              <a:t>lihat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buku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pedoman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halaman</a:t>
            </a:r>
            <a:r>
              <a:rPr lang="en-US" i="1" dirty="0">
                <a:solidFill>
                  <a:srgbClr val="142850"/>
                </a:solidFill>
              </a:rPr>
              <a:t> 91-99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E55B2B0-8F6E-DCA9-DD5B-335F103AEA65}"/>
              </a:ext>
            </a:extLst>
          </p:cNvPr>
          <p:cNvSpPr/>
          <p:nvPr/>
        </p:nvSpPr>
        <p:spPr>
          <a:xfrm>
            <a:off x="748913" y="4013619"/>
            <a:ext cx="4959324" cy="1518794"/>
          </a:xfrm>
          <a:prstGeom prst="rect">
            <a:avLst/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3D92CA-F02F-9E20-B15F-87CC2972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22" y="1179240"/>
            <a:ext cx="7767802" cy="101753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9BE1544-2B25-62FB-10BF-D6F09419717F}"/>
              </a:ext>
            </a:extLst>
          </p:cNvPr>
          <p:cNvSpPr txBox="1"/>
          <p:nvPr/>
        </p:nvSpPr>
        <p:spPr>
          <a:xfrm>
            <a:off x="4070337" y="3697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[1]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B9F3C7B-F210-72D9-6344-ED65C54AC5B0}"/>
              </a:ext>
            </a:extLst>
          </p:cNvPr>
          <p:cNvSpPr/>
          <p:nvPr/>
        </p:nvSpPr>
        <p:spPr>
          <a:xfrm>
            <a:off x="737033" y="2565936"/>
            <a:ext cx="10653974" cy="1279863"/>
          </a:xfrm>
          <a:prstGeom prst="roundRect">
            <a:avLst>
              <a:gd name="adj" fmla="val 9836"/>
            </a:avLst>
          </a:prstGeom>
          <a:solidFill>
            <a:srgbClr val="FFC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FF"/>
              </a:highlight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C3E347F-771D-78C7-DC20-982C256D4318}"/>
              </a:ext>
            </a:extLst>
          </p:cNvPr>
          <p:cNvSpPr/>
          <p:nvPr/>
        </p:nvSpPr>
        <p:spPr>
          <a:xfrm>
            <a:off x="737034" y="2469370"/>
            <a:ext cx="10653974" cy="451412"/>
          </a:xfrm>
          <a:prstGeom prst="roundRect">
            <a:avLst>
              <a:gd name="adj" fmla="val 0"/>
            </a:avLst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284B9AD-1975-DC11-9C43-800FC47265B4}"/>
              </a:ext>
            </a:extLst>
          </p:cNvPr>
          <p:cNvSpPr txBox="1"/>
          <p:nvPr/>
        </p:nvSpPr>
        <p:spPr>
          <a:xfrm>
            <a:off x="826704" y="3004380"/>
            <a:ext cx="10458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sv-SE" dirty="0"/>
              <a:t>Lapangan usaha dari pekerjaan utama adalah lapangan usaha dari pekerjaan yang menggunakan waktu terbanyak, jika waktunya sama, maka pekerjaan utama adalah yang memberikan penghasilan terbesar.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1D39C5-C3EA-FF3E-E647-3BB9AF65CEC8}"/>
              </a:ext>
            </a:extLst>
          </p:cNvPr>
          <p:cNvSpPr txBox="1"/>
          <p:nvPr/>
        </p:nvSpPr>
        <p:spPr>
          <a:xfrm>
            <a:off x="909422" y="4118069"/>
            <a:ext cx="4751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</a:rPr>
              <a:t>Kepala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anggota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keluarga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sedang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cuti</a:t>
            </a:r>
            <a:r>
              <a:rPr lang="en-US" dirty="0">
                <a:solidFill>
                  <a:schemeClr val="bg1"/>
                </a:solidFill>
              </a:rPr>
              <a:t> dan pada masa </a:t>
            </a:r>
            <a:r>
              <a:rPr lang="en-US" dirty="0" err="1">
                <a:solidFill>
                  <a:schemeClr val="bg1"/>
                </a:solidFill>
              </a:rPr>
              <a:t>cuti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tersebut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tidak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melakukan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err="1">
                <a:solidFill>
                  <a:schemeClr val="bg1"/>
                </a:solidFill>
              </a:rPr>
              <a:t>pekerjaan</a:t>
            </a:r>
            <a:r>
              <a:rPr lang="en-US" dirty="0">
                <a:solidFill>
                  <a:schemeClr val="bg1"/>
                </a:solidFill>
              </a:rPr>
              <a:t> lain, </a:t>
            </a:r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pekerjaan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utamanya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pekerjaan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dia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cutikan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CB90E07-2E6C-0458-A720-D497C162D21E}"/>
              </a:ext>
            </a:extLst>
          </p:cNvPr>
          <p:cNvGrpSpPr/>
          <p:nvPr/>
        </p:nvGrpSpPr>
        <p:grpSpPr>
          <a:xfrm>
            <a:off x="880012" y="2583316"/>
            <a:ext cx="815645" cy="223520"/>
            <a:chOff x="4521200" y="4013200"/>
            <a:chExt cx="848360" cy="223520"/>
          </a:xfrm>
          <a:solidFill>
            <a:srgbClr val="017A87"/>
          </a:solidFill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9176518-173E-6A0F-368D-31A9B0DF4F0B}"/>
                </a:ext>
              </a:extLst>
            </p:cNvPr>
            <p:cNvSpPr/>
            <p:nvPr/>
          </p:nvSpPr>
          <p:spPr>
            <a:xfrm>
              <a:off x="4521200" y="4013200"/>
              <a:ext cx="223520" cy="2235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C6970D1-A45D-27D0-26E6-43832B42C34D}"/>
                </a:ext>
              </a:extLst>
            </p:cNvPr>
            <p:cNvSpPr/>
            <p:nvPr/>
          </p:nvSpPr>
          <p:spPr>
            <a:xfrm>
              <a:off x="4833620" y="4013200"/>
              <a:ext cx="223520" cy="2235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EF685B1-A938-6D17-D5D8-F7615EF29C52}"/>
                </a:ext>
              </a:extLst>
            </p:cNvPr>
            <p:cNvSpPr/>
            <p:nvPr/>
          </p:nvSpPr>
          <p:spPr>
            <a:xfrm>
              <a:off x="5146040" y="4013200"/>
              <a:ext cx="223520" cy="2235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5684E6A5-1D3D-7EBD-FBA5-59F900C5B090}"/>
              </a:ext>
            </a:extLst>
          </p:cNvPr>
          <p:cNvSpPr/>
          <p:nvPr/>
        </p:nvSpPr>
        <p:spPr>
          <a:xfrm>
            <a:off x="6465485" y="4013619"/>
            <a:ext cx="4959324" cy="1518794"/>
          </a:xfrm>
          <a:prstGeom prst="rect">
            <a:avLst/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789DA9E-BB94-12D0-9B25-91C721E2695A}"/>
              </a:ext>
            </a:extLst>
          </p:cNvPr>
          <p:cNvSpPr txBox="1"/>
          <p:nvPr/>
        </p:nvSpPr>
        <p:spPr>
          <a:xfrm>
            <a:off x="6625994" y="4118069"/>
            <a:ext cx="47517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</a:rPr>
              <a:t>Kepala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anggota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keluarga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sedang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cuti</a:t>
            </a:r>
            <a:r>
              <a:rPr lang="en-US" dirty="0">
                <a:solidFill>
                  <a:schemeClr val="bg1"/>
                </a:solidFill>
              </a:rPr>
              <a:t> dan  pada masa </a:t>
            </a:r>
            <a:r>
              <a:rPr lang="en-US" dirty="0" err="1">
                <a:solidFill>
                  <a:schemeClr val="bg1"/>
                </a:solidFill>
              </a:rPr>
              <a:t>cuti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tersebut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melakukan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pekerjaan</a:t>
            </a:r>
            <a:r>
              <a:rPr lang="en-US" dirty="0">
                <a:solidFill>
                  <a:schemeClr val="bg1"/>
                </a:solidFill>
              </a:rPr>
              <a:t> lain, </a:t>
            </a:r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 salah </a:t>
            </a:r>
            <a:r>
              <a:rPr lang="en-US" dirty="0" err="1">
                <a:solidFill>
                  <a:schemeClr val="bg1"/>
                </a:solidFill>
              </a:rPr>
              <a:t>satu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dari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pekerjaan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lainnya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itu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merupakan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pekerjaan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utamanya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C6D30D7-A180-A046-9065-764B38F30AB8}"/>
              </a:ext>
            </a:extLst>
          </p:cNvPr>
          <p:cNvGrpSpPr/>
          <p:nvPr/>
        </p:nvGrpSpPr>
        <p:grpSpPr>
          <a:xfrm>
            <a:off x="5851371" y="4530724"/>
            <a:ext cx="489258" cy="375017"/>
            <a:chOff x="8356922" y="3429000"/>
            <a:chExt cx="676604" cy="381964"/>
          </a:xfrm>
          <a:solidFill>
            <a:srgbClr val="FFC93C"/>
          </a:solidFill>
        </p:grpSpPr>
        <p:sp>
          <p:nvSpPr>
            <p:cNvPr id="97" name="Arrow: Chevron 96">
              <a:extLst>
                <a:ext uri="{FF2B5EF4-FFF2-40B4-BE49-F238E27FC236}">
                  <a16:creationId xmlns:a16="http://schemas.microsoft.com/office/drawing/2014/main" id="{62201B87-A924-EB7D-A0BE-18BDB279404C}"/>
                </a:ext>
              </a:extLst>
            </p:cNvPr>
            <p:cNvSpPr/>
            <p:nvPr/>
          </p:nvSpPr>
          <p:spPr>
            <a:xfrm>
              <a:off x="835692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8" name="Arrow: Chevron 97">
              <a:extLst>
                <a:ext uri="{FF2B5EF4-FFF2-40B4-BE49-F238E27FC236}">
                  <a16:creationId xmlns:a16="http://schemas.microsoft.com/office/drawing/2014/main" id="{4286B0AC-E52E-F900-D24E-49FC85BE4359}"/>
                </a:ext>
              </a:extLst>
            </p:cNvPr>
            <p:cNvSpPr/>
            <p:nvPr/>
          </p:nvSpPr>
          <p:spPr>
            <a:xfrm>
              <a:off x="865156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A182FDC-6343-CDBF-FEC5-C60A77CAB79C}"/>
              </a:ext>
            </a:extLst>
          </p:cNvPr>
          <p:cNvSpPr/>
          <p:nvPr/>
        </p:nvSpPr>
        <p:spPr>
          <a:xfrm>
            <a:off x="2017336" y="5842444"/>
            <a:ext cx="8257879" cy="782806"/>
          </a:xfrm>
          <a:prstGeom prst="roundRect">
            <a:avLst>
              <a:gd name="adj" fmla="val 4520"/>
            </a:avLst>
          </a:prstGeom>
          <a:solidFill>
            <a:srgbClr val="FFC93C"/>
          </a:solidFill>
          <a:ln w="19050">
            <a:solidFill>
              <a:srgbClr val="142850"/>
            </a:solidFill>
            <a:prstDash val="dash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PNS/TNI/POLRI/BUMN/BUMD/PEJABAT NEGARA</a:t>
            </a:r>
          </a:p>
          <a:p>
            <a:pPr algn="ctr"/>
            <a:r>
              <a:rPr lang="sv-S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walaupun cuti tetap dicatat sebagai PNS/TNI/POLRI/BUMN/BUMD/PEJABAT NEGARA</a:t>
            </a:r>
          </a:p>
        </p:txBody>
      </p:sp>
    </p:spTree>
    <p:extLst>
      <p:ext uri="{BB962C8B-B14F-4D97-AF65-F5344CB8AC3E}">
        <p14:creationId xmlns:p14="http://schemas.microsoft.com/office/powerpoint/2010/main" val="294071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BAFA7E0-1357-60FB-1837-F3E06468C365}"/>
              </a:ext>
            </a:extLst>
          </p:cNvPr>
          <p:cNvSpPr/>
          <p:nvPr/>
        </p:nvSpPr>
        <p:spPr>
          <a:xfrm>
            <a:off x="-358814" y="2562279"/>
            <a:ext cx="10688147" cy="823621"/>
          </a:xfrm>
          <a:prstGeom prst="roundRect">
            <a:avLst>
              <a:gd name="adj" fmla="val 50000"/>
            </a:avLst>
          </a:prstGeom>
          <a:solidFill>
            <a:srgbClr val="FFC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13FC13-CC43-F71D-44C8-80E1FE95B12E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7E3E1-3D4C-5861-0A0A-8850109E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5E55D45-58CC-CB11-F2E9-022C72AB0E82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69A74-EF9D-3258-8368-B6932DC26572}"/>
              </a:ext>
            </a:extLst>
          </p:cNvPr>
          <p:cNvSpPr txBox="1"/>
          <p:nvPr/>
        </p:nvSpPr>
        <p:spPr>
          <a:xfrm>
            <a:off x="358815" y="130088"/>
            <a:ext cx="3900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417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3D92CA-F02F-9E20-B15F-87CC2972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822" y="1148712"/>
            <a:ext cx="7767802" cy="101753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9BE1544-2B25-62FB-10BF-D6F09419717F}"/>
              </a:ext>
            </a:extLst>
          </p:cNvPr>
          <p:cNvSpPr txBox="1"/>
          <p:nvPr/>
        </p:nvSpPr>
        <p:spPr>
          <a:xfrm>
            <a:off x="4070337" y="3697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[2]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412195A-2084-0545-FBA2-12F14D351EBE}"/>
              </a:ext>
            </a:extLst>
          </p:cNvPr>
          <p:cNvCxnSpPr>
            <a:cxnSpLocks/>
          </p:cNvCxnSpPr>
          <p:nvPr/>
        </p:nvCxnSpPr>
        <p:spPr>
          <a:xfrm>
            <a:off x="612816" y="3068464"/>
            <a:ext cx="0" cy="3529726"/>
          </a:xfrm>
          <a:prstGeom prst="line">
            <a:avLst/>
          </a:prstGeom>
          <a:ln>
            <a:solidFill>
              <a:srgbClr val="0C7B9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8CAC66B-0AB2-292F-9119-A9CF4307F127}"/>
              </a:ext>
            </a:extLst>
          </p:cNvPr>
          <p:cNvSpPr txBox="1"/>
          <p:nvPr/>
        </p:nvSpPr>
        <p:spPr>
          <a:xfrm>
            <a:off x="358814" y="2768369"/>
            <a:ext cx="10085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Tuliskan</a:t>
            </a:r>
            <a:r>
              <a:rPr lang="en-US" b="1" i="1" dirty="0"/>
              <a:t> </a:t>
            </a:r>
            <a:r>
              <a:rPr lang="en-US" b="1" i="1" dirty="0" err="1"/>
              <a:t>lapangan</a:t>
            </a:r>
            <a:r>
              <a:rPr lang="en-US" b="1" i="1" dirty="0"/>
              <a:t> </a:t>
            </a:r>
            <a:r>
              <a:rPr lang="en-US" b="1" i="1" dirty="0" err="1"/>
              <a:t>usaha</a:t>
            </a:r>
            <a:r>
              <a:rPr lang="en-US" b="1" i="1" dirty="0"/>
              <a:t> </a:t>
            </a:r>
            <a:r>
              <a:rPr lang="en-US" b="1" i="1" dirty="0" err="1"/>
              <a:t>dari</a:t>
            </a:r>
            <a:r>
              <a:rPr lang="en-US" b="1" i="1" dirty="0"/>
              <a:t> </a:t>
            </a:r>
            <a:r>
              <a:rPr lang="en-US" b="1" i="1" dirty="0" err="1"/>
              <a:t>pekerjaan</a:t>
            </a:r>
            <a:r>
              <a:rPr lang="en-US" b="1" i="1" dirty="0"/>
              <a:t> </a:t>
            </a:r>
            <a:r>
              <a:rPr lang="en-US" b="1" i="1" dirty="0" err="1"/>
              <a:t>utama</a:t>
            </a:r>
            <a:r>
              <a:rPr lang="en-US" b="1" i="1" dirty="0"/>
              <a:t> </a:t>
            </a:r>
            <a:r>
              <a:rPr lang="en-US" b="1" i="1" dirty="0" err="1"/>
              <a:t>selengkap-lengkapnya</a:t>
            </a:r>
            <a:r>
              <a:rPr lang="en-US" b="1" i="1" dirty="0"/>
              <a:t> </a:t>
            </a:r>
            <a:r>
              <a:rPr lang="en-US" b="1" i="1" dirty="0" err="1"/>
              <a:t>dengan</a:t>
            </a:r>
            <a:r>
              <a:rPr lang="en-US" b="1" i="1" dirty="0"/>
              <a:t> </a:t>
            </a:r>
            <a:r>
              <a:rPr lang="en-US" b="1" i="1" dirty="0" err="1"/>
              <a:t>kriteria</a:t>
            </a:r>
            <a:r>
              <a:rPr lang="en-US" b="1" i="1" dirty="0"/>
              <a:t> </a:t>
            </a:r>
            <a:r>
              <a:rPr lang="en-US" b="1" i="1" dirty="0" err="1"/>
              <a:t>sebagai</a:t>
            </a:r>
            <a:r>
              <a:rPr lang="en-US" b="1" i="1" dirty="0"/>
              <a:t> </a:t>
            </a:r>
            <a:r>
              <a:rPr lang="en-US" b="1" i="1" dirty="0" err="1"/>
              <a:t>berikut</a:t>
            </a:r>
            <a:r>
              <a:rPr lang="en-US" b="1" i="1" dirty="0"/>
              <a:t>: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A52E64B-F9D4-7550-05A3-5D98D91821E3}"/>
              </a:ext>
            </a:extLst>
          </p:cNvPr>
          <p:cNvSpPr/>
          <p:nvPr/>
        </p:nvSpPr>
        <p:spPr>
          <a:xfrm>
            <a:off x="485496" y="3796885"/>
            <a:ext cx="269138" cy="2691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28AB4C6-3DC1-E881-8F2C-4FBA909C3194}"/>
              </a:ext>
            </a:extLst>
          </p:cNvPr>
          <p:cNvSpPr/>
          <p:nvPr/>
        </p:nvSpPr>
        <p:spPr>
          <a:xfrm>
            <a:off x="485496" y="4687578"/>
            <a:ext cx="269138" cy="2691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511AD9-D0B8-5834-6279-64C42DF87478}"/>
              </a:ext>
            </a:extLst>
          </p:cNvPr>
          <p:cNvSpPr txBox="1"/>
          <p:nvPr/>
        </p:nvSpPr>
        <p:spPr>
          <a:xfrm>
            <a:off x="802985" y="3735817"/>
            <a:ext cx="434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Apa</a:t>
            </a:r>
            <a:r>
              <a:rPr lang="en-US" i="1" dirty="0">
                <a:solidFill>
                  <a:schemeClr val="bg1"/>
                </a:solidFill>
              </a:rPr>
              <a:t> yang </a:t>
            </a:r>
            <a:r>
              <a:rPr lang="en-US" i="1" dirty="0" err="1">
                <a:solidFill>
                  <a:schemeClr val="bg1"/>
                </a:solidFill>
              </a:rPr>
              <a:t>dilakukan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EAB0F39-6126-FF9D-E2E9-7617D3782103}"/>
              </a:ext>
            </a:extLst>
          </p:cNvPr>
          <p:cNvSpPr/>
          <p:nvPr/>
        </p:nvSpPr>
        <p:spPr>
          <a:xfrm>
            <a:off x="485496" y="5833282"/>
            <a:ext cx="269138" cy="2691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7F0E6F-46B0-83FD-CC99-F0FF3D6AD66F}"/>
              </a:ext>
            </a:extLst>
          </p:cNvPr>
          <p:cNvSpPr txBox="1"/>
          <p:nvPr/>
        </p:nvSpPr>
        <p:spPr>
          <a:xfrm>
            <a:off x="802985" y="4379961"/>
            <a:ext cx="4348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Tempat</a:t>
            </a:r>
            <a:r>
              <a:rPr lang="en-US" i="1" dirty="0">
                <a:solidFill>
                  <a:schemeClr val="bg1"/>
                </a:solidFill>
              </a:rPr>
              <a:t>  </a:t>
            </a:r>
            <a:r>
              <a:rPr lang="en-US" i="1" dirty="0" err="1">
                <a:solidFill>
                  <a:schemeClr val="bg1"/>
                </a:solidFill>
              </a:rPr>
              <a:t>bekerja</a:t>
            </a:r>
            <a:r>
              <a:rPr lang="en-US" i="1" dirty="0">
                <a:solidFill>
                  <a:schemeClr val="bg1"/>
                </a:solidFill>
              </a:rPr>
              <a:t>  (</a:t>
            </a:r>
            <a:r>
              <a:rPr lang="en-US" i="1" dirty="0" err="1">
                <a:solidFill>
                  <a:schemeClr val="bg1"/>
                </a:solidFill>
              </a:rPr>
              <a:t>jika</a:t>
            </a:r>
            <a:r>
              <a:rPr lang="en-US" i="1" dirty="0">
                <a:solidFill>
                  <a:schemeClr val="bg1"/>
                </a:solidFill>
              </a:rPr>
              <a:t>  </a:t>
            </a:r>
            <a:r>
              <a:rPr lang="en-US" i="1" dirty="0" err="1">
                <a:solidFill>
                  <a:schemeClr val="bg1"/>
                </a:solidFill>
              </a:rPr>
              <a:t>bekerja</a:t>
            </a:r>
            <a:r>
              <a:rPr lang="en-US" i="1" dirty="0">
                <a:solidFill>
                  <a:schemeClr val="bg1"/>
                </a:solidFill>
              </a:rPr>
              <a:t>  di </a:t>
            </a:r>
            <a:r>
              <a:rPr lang="en-US" i="1" dirty="0" err="1">
                <a:solidFill>
                  <a:schemeClr val="bg1"/>
                </a:solidFill>
              </a:rPr>
              <a:t>suatu</a:t>
            </a:r>
            <a:r>
              <a:rPr lang="en-US" i="1" dirty="0">
                <a:solidFill>
                  <a:schemeClr val="bg1"/>
                </a:solidFill>
              </a:rPr>
              <a:t>  </a:t>
            </a:r>
            <a:r>
              <a:rPr lang="en-US" i="1" dirty="0" err="1">
                <a:solidFill>
                  <a:schemeClr val="bg1"/>
                </a:solidFill>
              </a:rPr>
              <a:t>perusahaan</a:t>
            </a:r>
            <a:r>
              <a:rPr lang="en-US" i="1" dirty="0">
                <a:solidFill>
                  <a:schemeClr val="bg1"/>
                </a:solidFill>
              </a:rPr>
              <a:t>,  </a:t>
            </a:r>
            <a:r>
              <a:rPr lang="en-US" i="1" dirty="0" err="1">
                <a:solidFill>
                  <a:schemeClr val="bg1"/>
                </a:solidFill>
              </a:rPr>
              <a:t>tuliskan</a:t>
            </a:r>
            <a:r>
              <a:rPr lang="en-US" i="1" dirty="0">
                <a:solidFill>
                  <a:schemeClr val="bg1"/>
                </a:solidFill>
              </a:rPr>
              <a:t>  juga  </a:t>
            </a:r>
            <a:r>
              <a:rPr lang="en-US" i="1" dirty="0" err="1">
                <a:solidFill>
                  <a:schemeClr val="bg1"/>
                </a:solidFill>
              </a:rPr>
              <a:t>bidang</a:t>
            </a:r>
            <a:r>
              <a:rPr lang="en-US" i="1" dirty="0">
                <a:solidFill>
                  <a:schemeClr val="bg1"/>
                </a:solidFill>
              </a:rPr>
              <a:t>  </a:t>
            </a:r>
            <a:r>
              <a:rPr lang="en-US" i="1" dirty="0" err="1">
                <a:solidFill>
                  <a:schemeClr val="bg1"/>
                </a:solidFill>
              </a:rPr>
              <a:t>usaha</a:t>
            </a:r>
            <a:r>
              <a:rPr lang="en-US" i="1" dirty="0">
                <a:solidFill>
                  <a:schemeClr val="bg1"/>
                </a:solidFill>
              </a:rPr>
              <a:t>  </a:t>
            </a:r>
            <a:r>
              <a:rPr lang="en-US" i="1" dirty="0" err="1">
                <a:solidFill>
                  <a:schemeClr val="bg1"/>
                </a:solidFill>
              </a:rPr>
              <a:t>dari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perusahaannya</a:t>
            </a:r>
            <a:r>
              <a:rPr lang="en-US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0834E2-62C2-916C-5E07-4EF250AAC98C}"/>
              </a:ext>
            </a:extLst>
          </p:cNvPr>
          <p:cNvSpPr txBox="1"/>
          <p:nvPr/>
        </p:nvSpPr>
        <p:spPr>
          <a:xfrm>
            <a:off x="783251" y="5610448"/>
            <a:ext cx="434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Bahan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baku</a:t>
            </a:r>
            <a:r>
              <a:rPr lang="en-US" i="1" dirty="0">
                <a:solidFill>
                  <a:schemeClr val="bg1"/>
                </a:solidFill>
              </a:rPr>
              <a:t> yang </a:t>
            </a:r>
            <a:r>
              <a:rPr lang="en-US" i="1" dirty="0" err="1">
                <a:solidFill>
                  <a:schemeClr val="bg1"/>
                </a:solidFill>
              </a:rPr>
              <a:t>digunakan</a:t>
            </a:r>
            <a:r>
              <a:rPr lang="en-US" i="1" dirty="0">
                <a:solidFill>
                  <a:schemeClr val="bg1"/>
                </a:solidFill>
              </a:rPr>
              <a:t> (</a:t>
            </a:r>
            <a:r>
              <a:rPr lang="en-US" i="1" dirty="0" err="1">
                <a:solidFill>
                  <a:schemeClr val="bg1"/>
                </a:solidFill>
              </a:rPr>
              <a:t>untuk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kegiatan</a:t>
            </a:r>
            <a:r>
              <a:rPr lang="en-US" i="1" dirty="0">
                <a:solidFill>
                  <a:schemeClr val="bg1"/>
                </a:solidFill>
              </a:rPr>
              <a:t> yang </a:t>
            </a:r>
            <a:r>
              <a:rPr lang="en-US" i="1" dirty="0" err="1">
                <a:solidFill>
                  <a:schemeClr val="bg1"/>
                </a:solidFill>
              </a:rPr>
              <a:t>menghasilkan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barang</a:t>
            </a:r>
            <a:r>
              <a:rPr lang="en-US" i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91C8545-33CE-1B31-8C15-8FF3125CE363}"/>
              </a:ext>
            </a:extLst>
          </p:cNvPr>
          <p:cNvCxnSpPr>
            <a:cxnSpLocks/>
          </p:cNvCxnSpPr>
          <p:nvPr/>
        </p:nvCxnSpPr>
        <p:spPr>
          <a:xfrm>
            <a:off x="6206388" y="3089176"/>
            <a:ext cx="0" cy="2140801"/>
          </a:xfrm>
          <a:prstGeom prst="line">
            <a:avLst/>
          </a:prstGeom>
          <a:ln>
            <a:solidFill>
              <a:srgbClr val="0C7B9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31B3002E-129C-5242-99F0-E286957E75B3}"/>
              </a:ext>
            </a:extLst>
          </p:cNvPr>
          <p:cNvSpPr/>
          <p:nvPr/>
        </p:nvSpPr>
        <p:spPr>
          <a:xfrm>
            <a:off x="6079069" y="3792197"/>
            <a:ext cx="269138" cy="2691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926D4F-72CF-60DB-0C35-F87F5BC70C71}"/>
              </a:ext>
            </a:extLst>
          </p:cNvPr>
          <p:cNvSpPr/>
          <p:nvPr/>
        </p:nvSpPr>
        <p:spPr>
          <a:xfrm>
            <a:off x="6079069" y="4759091"/>
            <a:ext cx="269138" cy="2691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7F35B7C-CC43-587B-417B-F58276E70B67}"/>
              </a:ext>
            </a:extLst>
          </p:cNvPr>
          <p:cNvSpPr txBox="1"/>
          <p:nvPr/>
        </p:nvSpPr>
        <p:spPr>
          <a:xfrm>
            <a:off x="6396558" y="3731129"/>
            <a:ext cx="434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Output yang </a:t>
            </a:r>
            <a:r>
              <a:rPr lang="en-US" i="1" dirty="0" err="1">
                <a:solidFill>
                  <a:schemeClr val="bg1"/>
                </a:solidFill>
              </a:rPr>
              <a:t>dihasilkan</a:t>
            </a:r>
            <a:r>
              <a:rPr lang="en-US" i="1" dirty="0">
                <a:solidFill>
                  <a:schemeClr val="bg1"/>
                </a:solidFill>
              </a:rPr>
              <a:t> (</a:t>
            </a:r>
            <a:r>
              <a:rPr lang="en-US" i="1" dirty="0" err="1">
                <a:solidFill>
                  <a:schemeClr val="bg1"/>
                </a:solidFill>
              </a:rPr>
              <a:t>untuk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kegiatan</a:t>
            </a:r>
            <a:r>
              <a:rPr lang="en-US" i="1" dirty="0">
                <a:solidFill>
                  <a:schemeClr val="bg1"/>
                </a:solidFill>
              </a:rPr>
              <a:t> yang </a:t>
            </a:r>
            <a:r>
              <a:rPr lang="en-US" i="1" dirty="0" err="1">
                <a:solidFill>
                  <a:schemeClr val="bg1"/>
                </a:solidFill>
              </a:rPr>
              <a:t>menghasilkan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barang</a:t>
            </a:r>
            <a:r>
              <a:rPr lang="en-US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05A35B6-C8EC-86DD-3A5F-29760F748796}"/>
              </a:ext>
            </a:extLst>
          </p:cNvPr>
          <p:cNvSpPr txBox="1"/>
          <p:nvPr/>
        </p:nvSpPr>
        <p:spPr>
          <a:xfrm>
            <a:off x="6396558" y="4680077"/>
            <a:ext cx="434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Status </a:t>
            </a:r>
            <a:r>
              <a:rPr lang="en-US" i="1" dirty="0" err="1">
                <a:solidFill>
                  <a:schemeClr val="bg1"/>
                </a:solidFill>
              </a:rPr>
              <a:t>perusahaan</a:t>
            </a:r>
            <a:r>
              <a:rPr lang="en-US" i="1" dirty="0">
                <a:solidFill>
                  <a:schemeClr val="bg1"/>
                </a:solidFill>
              </a:rPr>
              <a:t> (</a:t>
            </a:r>
            <a:r>
              <a:rPr lang="en-US" i="1" dirty="0" err="1">
                <a:solidFill>
                  <a:schemeClr val="bg1"/>
                </a:solidFill>
              </a:rPr>
              <a:t>swasta</a:t>
            </a:r>
            <a:r>
              <a:rPr lang="en-US" i="1" dirty="0">
                <a:solidFill>
                  <a:schemeClr val="bg1"/>
                </a:solidFill>
              </a:rPr>
              <a:t>/</a:t>
            </a:r>
            <a:r>
              <a:rPr lang="en-US" i="1" dirty="0" err="1">
                <a:solidFill>
                  <a:schemeClr val="bg1"/>
                </a:solidFill>
              </a:rPr>
              <a:t>pemerintah</a:t>
            </a:r>
            <a:r>
              <a:rPr lang="en-US" i="1" dirty="0">
                <a:solidFill>
                  <a:schemeClr val="bg1"/>
                </a:solidFill>
              </a:rPr>
              <a:t>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70671C-7873-7B0F-5FA8-B44BA54D7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531" y="4505766"/>
            <a:ext cx="2603063" cy="26030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BF830C-C157-B0EF-63E4-9053184AF397}"/>
              </a:ext>
            </a:extLst>
          </p:cNvPr>
          <p:cNvSpPr txBox="1"/>
          <p:nvPr/>
        </p:nvSpPr>
        <p:spPr>
          <a:xfrm>
            <a:off x="8542117" y="141663"/>
            <a:ext cx="352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142850"/>
                </a:solidFill>
              </a:rPr>
              <a:t>lihat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buku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pedoman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halaman</a:t>
            </a:r>
            <a:r>
              <a:rPr lang="en-US" i="1" dirty="0">
                <a:solidFill>
                  <a:srgbClr val="142850"/>
                </a:solidFill>
              </a:rPr>
              <a:t> 91-99</a:t>
            </a:r>
          </a:p>
        </p:txBody>
      </p:sp>
    </p:spTree>
    <p:extLst>
      <p:ext uri="{BB962C8B-B14F-4D97-AF65-F5344CB8AC3E}">
        <p14:creationId xmlns:p14="http://schemas.microsoft.com/office/powerpoint/2010/main" val="147304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BAFA7E0-1357-60FB-1837-F3E06468C365}"/>
              </a:ext>
            </a:extLst>
          </p:cNvPr>
          <p:cNvSpPr/>
          <p:nvPr/>
        </p:nvSpPr>
        <p:spPr>
          <a:xfrm>
            <a:off x="-358813" y="1439211"/>
            <a:ext cx="6062030" cy="615523"/>
          </a:xfrm>
          <a:prstGeom prst="roundRect">
            <a:avLst>
              <a:gd name="adj" fmla="val 50000"/>
            </a:avLst>
          </a:prstGeom>
          <a:solidFill>
            <a:srgbClr val="FFC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8D9D6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13FC13-CC43-F71D-44C8-80E1FE95B12E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7E3E1-3D4C-5861-0A0A-8850109E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CD6C78-0F2D-37F2-55F8-E717A21537C5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435607-5E0E-67FC-38E1-27930E57E910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7CE726-3D26-45C0-6304-F092A4393364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E7FCD8-7F08-25F6-D0C9-D46514CECB84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EA92A3-2202-C749-E9AB-C306275778CD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993C5D-0FE6-BBBF-9CC7-4FE2C2EE43DC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5E55D45-58CC-CB11-F2E9-022C72AB0E82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69A74-EF9D-3258-8368-B6932DC26572}"/>
              </a:ext>
            </a:extLst>
          </p:cNvPr>
          <p:cNvSpPr txBox="1"/>
          <p:nvPr/>
        </p:nvSpPr>
        <p:spPr>
          <a:xfrm>
            <a:off x="358815" y="130088"/>
            <a:ext cx="3900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417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BE1544-2B25-62FB-10BF-D6F09419717F}"/>
              </a:ext>
            </a:extLst>
          </p:cNvPr>
          <p:cNvSpPr txBox="1"/>
          <p:nvPr/>
        </p:nvSpPr>
        <p:spPr>
          <a:xfrm>
            <a:off x="4070337" y="3697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[3]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CAC66B-0AB2-292F-9119-A9CF4307F127}"/>
              </a:ext>
            </a:extLst>
          </p:cNvPr>
          <p:cNvSpPr txBox="1"/>
          <p:nvPr/>
        </p:nvSpPr>
        <p:spPr>
          <a:xfrm>
            <a:off x="358815" y="1552718"/>
            <a:ext cx="9216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Contoh</a:t>
            </a:r>
            <a:r>
              <a:rPr lang="en-US" b="1" i="1" dirty="0"/>
              <a:t> </a:t>
            </a:r>
            <a:r>
              <a:rPr lang="en-US" b="1" i="1" dirty="0" err="1"/>
              <a:t>penentuan</a:t>
            </a:r>
            <a:r>
              <a:rPr lang="en-US" b="1" i="1" dirty="0"/>
              <a:t> </a:t>
            </a:r>
            <a:r>
              <a:rPr lang="en-US" b="1" i="1" dirty="0" err="1"/>
              <a:t>kode</a:t>
            </a:r>
            <a:r>
              <a:rPr lang="en-US" b="1" i="1" dirty="0"/>
              <a:t> </a:t>
            </a:r>
            <a:r>
              <a:rPr lang="en-US" b="1" i="1" dirty="0" err="1"/>
              <a:t>lapangan</a:t>
            </a:r>
            <a:r>
              <a:rPr lang="en-US" b="1" i="1" dirty="0"/>
              <a:t> </a:t>
            </a:r>
            <a:r>
              <a:rPr lang="en-US" b="1" i="1" dirty="0" err="1"/>
              <a:t>usaha</a:t>
            </a:r>
            <a:r>
              <a:rPr lang="en-US" b="1" i="1" dirty="0"/>
              <a:t> oleh PML: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A7C7C9E1-1A0A-FD2E-C741-96F46E316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99659"/>
              </p:ext>
            </p:extLst>
          </p:nvPr>
        </p:nvGraphicFramePr>
        <p:xfrm>
          <a:off x="2032000" y="2377351"/>
          <a:ext cx="8128000" cy="402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88651">
                  <a:extLst>
                    <a:ext uri="{9D8B030D-6E8A-4147-A177-3AD203B41FA5}">
                      <a16:colId xmlns:a16="http://schemas.microsoft.com/office/drawing/2014/main" val="2514770208"/>
                    </a:ext>
                  </a:extLst>
                </a:gridCol>
                <a:gridCol w="1857081">
                  <a:extLst>
                    <a:ext uri="{9D8B030D-6E8A-4147-A177-3AD203B41FA5}">
                      <a16:colId xmlns:a16="http://schemas.microsoft.com/office/drawing/2014/main" val="2508230534"/>
                    </a:ext>
                  </a:extLst>
                </a:gridCol>
                <a:gridCol w="1960775">
                  <a:extLst>
                    <a:ext uri="{9D8B030D-6E8A-4147-A177-3AD203B41FA5}">
                      <a16:colId xmlns:a16="http://schemas.microsoft.com/office/drawing/2014/main" val="686771418"/>
                    </a:ext>
                  </a:extLst>
                </a:gridCol>
                <a:gridCol w="1951349">
                  <a:extLst>
                    <a:ext uri="{9D8B030D-6E8A-4147-A177-3AD203B41FA5}">
                      <a16:colId xmlns:a16="http://schemas.microsoft.com/office/drawing/2014/main" val="137134671"/>
                    </a:ext>
                  </a:extLst>
                </a:gridCol>
                <a:gridCol w="1770144">
                  <a:extLst>
                    <a:ext uri="{9D8B030D-6E8A-4147-A177-3AD203B41FA5}">
                      <a16:colId xmlns:a16="http://schemas.microsoft.com/office/drawing/2014/main" val="419346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en-ID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Apa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yang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Dilakukan</a:t>
                      </a:r>
                      <a:endParaRPr lang="en-ID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Apa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yang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Diproduksi</a:t>
                      </a:r>
                      <a:endParaRPr lang="en-ID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Bidang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Pekerjaan</a:t>
                      </a:r>
                      <a:endParaRPr lang="en-ID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Kode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Lapangan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Usaha</a:t>
                      </a:r>
                      <a:endParaRPr lang="en-ID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97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Menanam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tembakau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Tembakau</a:t>
                      </a:r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kering</a:t>
                      </a:r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ID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basah</a:t>
                      </a:r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Pertanian</a:t>
                      </a:r>
                      <a:r>
                        <a:rPr lang="en-ID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8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tembakau</a:t>
                      </a:r>
                      <a:r>
                        <a:rPr lang="en-ID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03 (Perkebunan)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793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Mengantarkan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penumpang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mengantarkan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barang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Jasa ojek online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Angkutan</a:t>
                      </a:r>
                      <a:r>
                        <a:rPr lang="en-US" dirty="0"/>
                        <a:t> ojek online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 (</a:t>
                      </a:r>
                      <a:r>
                        <a:rPr lang="en-US" dirty="0" err="1"/>
                        <a:t>Pengangkutan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pergudangan</a:t>
                      </a:r>
                      <a:r>
                        <a:rPr lang="en-US" dirty="0"/>
                        <a:t>)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281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Mengemudi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truk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kelapa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sawit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Jasa </a:t>
                      </a:r>
                      <a:r>
                        <a:rPr lang="en-US" dirty="0" err="1"/>
                        <a:t>angkutan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Perkebunan </a:t>
                      </a:r>
                      <a:r>
                        <a:rPr lang="en-US" dirty="0" err="1"/>
                        <a:t>kelapa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sawit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03 (Perkebunan)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94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Penjual</a:t>
                      </a:r>
                      <a:r>
                        <a:rPr lang="en-US" dirty="0"/>
                        <a:t> nasi goreng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Nasi goreng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Penjual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makanan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 (</a:t>
                      </a:r>
                      <a:r>
                        <a:rPr lang="en-US" dirty="0" err="1"/>
                        <a:t>Penyedia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akomodasi</a:t>
                      </a:r>
                      <a:r>
                        <a:rPr lang="en-US" dirty="0"/>
                        <a:t> dan </a:t>
                      </a:r>
                      <a:r>
                        <a:rPr lang="en-US" dirty="0" err="1"/>
                        <a:t>makan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minum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17725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8186B13-06C9-4DB6-B6E2-8C838B1E814D}"/>
              </a:ext>
            </a:extLst>
          </p:cNvPr>
          <p:cNvSpPr txBox="1"/>
          <p:nvPr/>
        </p:nvSpPr>
        <p:spPr>
          <a:xfrm>
            <a:off x="8542117" y="141663"/>
            <a:ext cx="352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142850"/>
                </a:solidFill>
              </a:rPr>
              <a:t>lihat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buku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pedoman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halaman</a:t>
            </a:r>
            <a:r>
              <a:rPr lang="en-US" i="1" dirty="0">
                <a:solidFill>
                  <a:srgbClr val="142850"/>
                </a:solidFill>
              </a:rPr>
              <a:t> 91-99</a:t>
            </a:r>
          </a:p>
        </p:txBody>
      </p:sp>
    </p:spTree>
    <p:extLst>
      <p:ext uri="{BB962C8B-B14F-4D97-AF65-F5344CB8AC3E}">
        <p14:creationId xmlns:p14="http://schemas.microsoft.com/office/powerpoint/2010/main" val="1212893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313FC13-CC43-F71D-44C8-80E1FE95B12E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7E3E1-3D4C-5861-0A0A-8850109E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CD6C78-0F2D-37F2-55F8-E717A21537C5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435607-5E0E-67FC-38E1-27930E57E910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7CE726-3D26-45C0-6304-F092A4393364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E7FCD8-7F08-25F6-D0C9-D46514CECB84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EA92A3-2202-C749-E9AB-C306275778CD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F993C5D-0FE6-BBBF-9CC7-4FE2C2EE43DC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5E55D45-58CC-CB11-F2E9-022C72AB0E82}"/>
              </a:ext>
            </a:extLst>
          </p:cNvPr>
          <p:cNvSpPr/>
          <p:nvPr/>
        </p:nvSpPr>
        <p:spPr>
          <a:xfrm>
            <a:off x="-11575" y="-49066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C7B9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69A74-EF9D-3258-8368-B6932DC26572}"/>
              </a:ext>
            </a:extLst>
          </p:cNvPr>
          <p:cNvSpPr txBox="1"/>
          <p:nvPr/>
        </p:nvSpPr>
        <p:spPr>
          <a:xfrm>
            <a:off x="358815" y="130088"/>
            <a:ext cx="3900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417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E55B2B0-8F6E-DCA9-DD5B-335F103AEA65}"/>
              </a:ext>
            </a:extLst>
          </p:cNvPr>
          <p:cNvSpPr/>
          <p:nvPr/>
        </p:nvSpPr>
        <p:spPr>
          <a:xfrm>
            <a:off x="909780" y="3904952"/>
            <a:ext cx="4959324" cy="1979380"/>
          </a:xfrm>
          <a:prstGeom prst="rect">
            <a:avLst/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BE1544-2B25-62FB-10BF-D6F09419717F}"/>
              </a:ext>
            </a:extLst>
          </p:cNvPr>
          <p:cNvSpPr txBox="1"/>
          <p:nvPr/>
        </p:nvSpPr>
        <p:spPr>
          <a:xfrm>
            <a:off x="4070337" y="3697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[4]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1D39C5-C3EA-FF3E-E647-3BB9AF65CEC8}"/>
              </a:ext>
            </a:extLst>
          </p:cNvPr>
          <p:cNvSpPr txBox="1"/>
          <p:nvPr/>
        </p:nvSpPr>
        <p:spPr>
          <a:xfrm>
            <a:off x="1070289" y="4009402"/>
            <a:ext cx="475172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</a:rPr>
              <a:t>Kesalahan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umum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terjadi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kesalahan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mengklasifikasikan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usaha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produksi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makanan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dalam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usaha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perdagangan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semata-mata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karena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perusahaan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tersebut</a:t>
            </a:r>
            <a:r>
              <a:rPr lang="en-US" dirty="0">
                <a:solidFill>
                  <a:schemeClr val="bg1"/>
                </a:solidFill>
              </a:rPr>
              <a:t> juga </a:t>
            </a:r>
            <a:r>
              <a:rPr lang="en-US" dirty="0" err="1">
                <a:solidFill>
                  <a:schemeClr val="bg1"/>
                </a:solidFill>
              </a:rPr>
              <a:t>memiliki</a:t>
            </a:r>
            <a:r>
              <a:rPr lang="en-US" dirty="0">
                <a:solidFill>
                  <a:schemeClr val="bg1"/>
                </a:solidFill>
              </a:rPr>
              <a:t> unit </a:t>
            </a:r>
            <a:r>
              <a:rPr lang="en-US" dirty="0" err="1">
                <a:solidFill>
                  <a:schemeClr val="bg1"/>
                </a:solidFill>
              </a:rPr>
              <a:t>pemasaran</a:t>
            </a:r>
            <a:r>
              <a:rPr lang="en-US" dirty="0">
                <a:solidFill>
                  <a:schemeClr val="bg1"/>
                </a:solidFill>
              </a:rPr>
              <a:t> yang </a:t>
            </a:r>
            <a:r>
              <a:rPr lang="en-US" dirty="0" err="1">
                <a:solidFill>
                  <a:schemeClr val="bg1"/>
                </a:solidFill>
              </a:rPr>
              <a:t>menjual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langsung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kepada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pedagang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eceran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E16AF6A-CE2C-8005-301D-0E6CF6558EE5}"/>
              </a:ext>
            </a:extLst>
          </p:cNvPr>
          <p:cNvSpPr/>
          <p:nvPr/>
        </p:nvSpPr>
        <p:spPr>
          <a:xfrm>
            <a:off x="3445935" y="6050597"/>
            <a:ext cx="5338698" cy="552284"/>
          </a:xfrm>
          <a:prstGeom prst="roundRect">
            <a:avLst>
              <a:gd name="adj" fmla="val 4520"/>
            </a:avLst>
          </a:prstGeom>
          <a:solidFill>
            <a:srgbClr val="FFC93C"/>
          </a:solidFill>
          <a:ln w="19050">
            <a:solidFill>
              <a:srgbClr val="1428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B15569-FE38-0BF6-9F92-5184862E0A3E}"/>
              </a:ext>
            </a:extLst>
          </p:cNvPr>
          <p:cNvSpPr txBox="1"/>
          <p:nvPr/>
        </p:nvSpPr>
        <p:spPr>
          <a:xfrm>
            <a:off x="3112344" y="6155957"/>
            <a:ext cx="5997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Pengisian kode lapangan usaha dilakukan oleh PML</a:t>
            </a:r>
            <a:endParaRPr lang="en-US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9A17D86-236C-B47A-F9D5-7054D43EA9A6}"/>
              </a:ext>
            </a:extLst>
          </p:cNvPr>
          <p:cNvSpPr/>
          <p:nvPr/>
        </p:nvSpPr>
        <p:spPr>
          <a:xfrm>
            <a:off x="780470" y="3501632"/>
            <a:ext cx="1310797" cy="437309"/>
          </a:xfrm>
          <a:prstGeom prst="roundRect">
            <a:avLst>
              <a:gd name="adj" fmla="val 50000"/>
            </a:avLst>
          </a:prstGeom>
          <a:solidFill>
            <a:srgbClr val="FFC93C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1AE0FB-4BEC-E462-1EB5-75D10311FC98}"/>
              </a:ext>
            </a:extLst>
          </p:cNvPr>
          <p:cNvSpPr txBox="1"/>
          <p:nvPr/>
        </p:nvSpPr>
        <p:spPr>
          <a:xfrm>
            <a:off x="974076" y="3528476"/>
            <a:ext cx="897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Catatan</a:t>
            </a:r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E935B32-0C1B-C851-7C07-00EA3954060C}"/>
              </a:ext>
            </a:extLst>
          </p:cNvPr>
          <p:cNvSpPr/>
          <p:nvPr/>
        </p:nvSpPr>
        <p:spPr>
          <a:xfrm>
            <a:off x="755069" y="4043390"/>
            <a:ext cx="313953" cy="3508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D0FA729-533F-191B-6DF3-C7ECBB8BCBAD}"/>
              </a:ext>
            </a:extLst>
          </p:cNvPr>
          <p:cNvSpPr/>
          <p:nvPr/>
        </p:nvSpPr>
        <p:spPr>
          <a:xfrm>
            <a:off x="6223322" y="3904952"/>
            <a:ext cx="4959324" cy="1979380"/>
          </a:xfrm>
          <a:prstGeom prst="rect">
            <a:avLst/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955229-A70D-7DB3-FCDC-CEF9E6BDA509}"/>
              </a:ext>
            </a:extLst>
          </p:cNvPr>
          <p:cNvSpPr txBox="1"/>
          <p:nvPr/>
        </p:nvSpPr>
        <p:spPr>
          <a:xfrm>
            <a:off x="6383831" y="4009402"/>
            <a:ext cx="47517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solidFill>
                  <a:schemeClr val="bg1"/>
                </a:solidFill>
              </a:rPr>
              <a:t>Apabila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responden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bekerja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menyiapkan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makanan</a:t>
            </a:r>
            <a:r>
              <a:rPr lang="en-US" dirty="0">
                <a:solidFill>
                  <a:schemeClr val="bg1"/>
                </a:solidFill>
              </a:rPr>
              <a:t> dan/</a:t>
            </a:r>
            <a:r>
              <a:rPr lang="en-US" dirty="0" err="1">
                <a:solidFill>
                  <a:schemeClr val="bg1"/>
                </a:solidFill>
              </a:rPr>
              <a:t>atau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minuman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dengan</a:t>
            </a:r>
            <a:r>
              <a:rPr lang="en-US" dirty="0">
                <a:solidFill>
                  <a:schemeClr val="bg1"/>
                </a:solidFill>
              </a:rPr>
              <a:t> proses </a:t>
            </a:r>
            <a:r>
              <a:rPr lang="en-US" dirty="0" err="1">
                <a:solidFill>
                  <a:schemeClr val="bg1"/>
                </a:solidFill>
              </a:rPr>
              <a:t>terlebih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dahulu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sehingga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dapat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disajikan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kepada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konsumen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kegiatan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tersebut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tidak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masuk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kedalam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kelompok</a:t>
            </a:r>
            <a:r>
              <a:rPr lang="en-US" dirty="0">
                <a:solidFill>
                  <a:schemeClr val="bg1"/>
                </a:solidFill>
              </a:rPr>
              <a:t> Jasa </a:t>
            </a:r>
            <a:r>
              <a:rPr lang="en-US" dirty="0" err="1">
                <a:solidFill>
                  <a:schemeClr val="bg1"/>
                </a:solidFill>
              </a:rPr>
              <a:t>Perdagangan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43A865-AE56-3463-872E-42AF1F7B9DF0}"/>
              </a:ext>
            </a:extLst>
          </p:cNvPr>
          <p:cNvSpPr/>
          <p:nvPr/>
        </p:nvSpPr>
        <p:spPr>
          <a:xfrm>
            <a:off x="6068611" y="4043390"/>
            <a:ext cx="313953" cy="3508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5ECB40-9053-EAA0-2A40-E9C4A866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46" y="1226733"/>
            <a:ext cx="10854681" cy="20560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A58C04-7C26-8777-5143-25E00743F80F}"/>
              </a:ext>
            </a:extLst>
          </p:cNvPr>
          <p:cNvSpPr txBox="1"/>
          <p:nvPr/>
        </p:nvSpPr>
        <p:spPr>
          <a:xfrm>
            <a:off x="8542117" y="141663"/>
            <a:ext cx="352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rgbClr val="142850"/>
                </a:solidFill>
              </a:rPr>
              <a:t>lihat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buku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pedoman</a:t>
            </a:r>
            <a:r>
              <a:rPr lang="en-US" i="1" dirty="0">
                <a:solidFill>
                  <a:srgbClr val="142850"/>
                </a:solidFill>
              </a:rPr>
              <a:t> </a:t>
            </a:r>
            <a:r>
              <a:rPr lang="en-US" i="1" dirty="0" err="1">
                <a:solidFill>
                  <a:srgbClr val="142850"/>
                </a:solidFill>
              </a:rPr>
              <a:t>halaman</a:t>
            </a:r>
            <a:r>
              <a:rPr lang="en-US" i="1" dirty="0">
                <a:solidFill>
                  <a:srgbClr val="142850"/>
                </a:solidFill>
              </a:rPr>
              <a:t> 91-99</a:t>
            </a:r>
          </a:p>
        </p:txBody>
      </p:sp>
    </p:spTree>
    <p:extLst>
      <p:ext uri="{BB962C8B-B14F-4D97-AF65-F5344CB8AC3E}">
        <p14:creationId xmlns:p14="http://schemas.microsoft.com/office/powerpoint/2010/main" val="94003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606F01-06E6-FCA4-C99F-33D412DDAA96}"/>
              </a:ext>
            </a:extLst>
          </p:cNvPr>
          <p:cNvSpPr/>
          <p:nvPr/>
        </p:nvSpPr>
        <p:spPr>
          <a:xfrm>
            <a:off x="-11575" y="-77641"/>
            <a:ext cx="5105864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8D8A4-0445-0B8E-64BA-8BF0D58AF543}"/>
              </a:ext>
            </a:extLst>
          </p:cNvPr>
          <p:cNvSpPr txBox="1"/>
          <p:nvPr/>
        </p:nvSpPr>
        <p:spPr>
          <a:xfrm>
            <a:off x="358815" y="130088"/>
            <a:ext cx="3922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PERTANYAAN 418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8542117" y="141663"/>
            <a:ext cx="364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lihat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buku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pedoman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halaman</a:t>
            </a:r>
            <a:r>
              <a:rPr lang="en-US" i="1" dirty="0">
                <a:solidFill>
                  <a:schemeClr val="bg1"/>
                </a:solidFill>
              </a:rPr>
              <a:t> 99-101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25D07D-A01A-BE97-0EF7-138458343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80" y="1229507"/>
            <a:ext cx="9971744" cy="708947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FDE1DFB-7ED6-840E-898D-37214C5B0308}"/>
              </a:ext>
            </a:extLst>
          </p:cNvPr>
          <p:cNvSpPr/>
          <p:nvPr/>
        </p:nvSpPr>
        <p:spPr>
          <a:xfrm>
            <a:off x="575875" y="2439502"/>
            <a:ext cx="5291625" cy="3233163"/>
          </a:xfrm>
          <a:prstGeom prst="rect">
            <a:avLst/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A1265E0-FE01-7C02-3C13-A06100EC6D40}"/>
              </a:ext>
            </a:extLst>
          </p:cNvPr>
          <p:cNvSpPr/>
          <p:nvPr/>
        </p:nvSpPr>
        <p:spPr>
          <a:xfrm>
            <a:off x="342251" y="2220849"/>
            <a:ext cx="1062182" cy="437309"/>
          </a:xfrm>
          <a:prstGeom prst="roundRect">
            <a:avLst>
              <a:gd name="adj" fmla="val 50000"/>
            </a:avLst>
          </a:prstGeom>
          <a:solidFill>
            <a:srgbClr val="FFC9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D99EA5-80CD-3D63-5194-A425718AB2F6}"/>
              </a:ext>
            </a:extLst>
          </p:cNvPr>
          <p:cNvSpPr txBox="1"/>
          <p:nvPr/>
        </p:nvSpPr>
        <p:spPr>
          <a:xfrm>
            <a:off x="471560" y="2254837"/>
            <a:ext cx="82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Kode 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CB8770-888B-27B1-ECD0-A3568FC07411}"/>
              </a:ext>
            </a:extLst>
          </p:cNvPr>
          <p:cNvSpPr txBox="1"/>
          <p:nvPr/>
        </p:nvSpPr>
        <p:spPr>
          <a:xfrm>
            <a:off x="726384" y="2825494"/>
            <a:ext cx="514111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sv-SE" dirty="0"/>
              <a:t>Bekerja atau berusaha dengan menanggung risiko secara ekonomis, serta tidak menggunakan pekerja dibayar maupun pekerja tak dibayar, termasuk yang sifat pekerjaannya memerlukan teknologi atau keahlian khusus.</a:t>
            </a:r>
          </a:p>
          <a:p>
            <a:endParaRPr lang="sv-SE" dirty="0"/>
          </a:p>
          <a:p>
            <a:pPr algn="just"/>
            <a:r>
              <a:rPr lang="en-ID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Perusahaan yang </a:t>
            </a:r>
            <a:r>
              <a:rPr lang="en-ID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didirikan</a:t>
            </a:r>
            <a:r>
              <a:rPr lang="en-ID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oleh </a:t>
            </a:r>
            <a:r>
              <a:rPr lang="en-ID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lebih</a:t>
            </a:r>
            <a:r>
              <a:rPr lang="en-ID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dari</a:t>
            </a:r>
            <a:r>
              <a:rPr lang="en-ID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satu</a:t>
            </a:r>
            <a:r>
              <a:rPr lang="en-ID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orang dan </a:t>
            </a:r>
            <a:r>
              <a:rPr lang="en-ID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tidak</a:t>
            </a:r>
            <a:r>
              <a:rPr lang="en-ID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memiliki</a:t>
            </a:r>
            <a:r>
              <a:rPr lang="en-ID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buruh</a:t>
            </a:r>
            <a:r>
              <a:rPr lang="en-ID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ID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pegawai</a:t>
            </a:r>
            <a:r>
              <a:rPr lang="en-ID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maka</a:t>
            </a:r>
            <a:r>
              <a:rPr lang="en-ID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masing-masing orang </a:t>
            </a:r>
            <a:r>
              <a:rPr lang="en-ID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berstatus</a:t>
            </a:r>
            <a:r>
              <a:rPr lang="en-ID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sebagai</a:t>
            </a:r>
            <a:r>
              <a:rPr lang="en-ID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berusaha</a:t>
            </a:r>
            <a:r>
              <a:rPr lang="en-ID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1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sendiri</a:t>
            </a:r>
            <a:r>
              <a:rPr lang="en-ID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US" i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761129F-CD43-0000-ED90-9840C0A37D4D}"/>
              </a:ext>
            </a:extLst>
          </p:cNvPr>
          <p:cNvSpPr txBox="1"/>
          <p:nvPr/>
        </p:nvSpPr>
        <p:spPr>
          <a:xfrm>
            <a:off x="2185150" y="2454352"/>
            <a:ext cx="2062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C7B93"/>
                </a:solidFill>
              </a:rPr>
              <a:t>BERUSAHA SENDIRI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40A4A51-F89B-1EE7-2D2E-C944970CF2EC}"/>
              </a:ext>
            </a:extLst>
          </p:cNvPr>
          <p:cNvSpPr/>
          <p:nvPr/>
        </p:nvSpPr>
        <p:spPr>
          <a:xfrm>
            <a:off x="6293349" y="2969838"/>
            <a:ext cx="5291625" cy="3253164"/>
          </a:xfrm>
          <a:prstGeom prst="rect">
            <a:avLst/>
          </a:prstGeom>
          <a:noFill/>
          <a:ln>
            <a:solidFill>
              <a:srgbClr val="00A8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33BD43F4-2719-E125-D504-770E89DCAF57}"/>
              </a:ext>
            </a:extLst>
          </p:cNvPr>
          <p:cNvSpPr/>
          <p:nvPr/>
        </p:nvSpPr>
        <p:spPr>
          <a:xfrm>
            <a:off x="10815287" y="2771185"/>
            <a:ext cx="1062182" cy="437309"/>
          </a:xfrm>
          <a:prstGeom prst="roundRect">
            <a:avLst>
              <a:gd name="adj" fmla="val 50000"/>
            </a:avLst>
          </a:prstGeom>
          <a:solidFill>
            <a:srgbClr val="FFC9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2A3088E-5A34-5882-47E0-7420F48C9DB5}"/>
              </a:ext>
            </a:extLst>
          </p:cNvPr>
          <p:cNvSpPr txBox="1"/>
          <p:nvPr/>
        </p:nvSpPr>
        <p:spPr>
          <a:xfrm>
            <a:off x="10953063" y="2805173"/>
            <a:ext cx="82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Kode 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A5C8B7-93FB-FBA5-1F7C-39E0AC2794C6}"/>
              </a:ext>
            </a:extLst>
          </p:cNvPr>
          <p:cNvSpPr txBox="1"/>
          <p:nvPr/>
        </p:nvSpPr>
        <p:spPr>
          <a:xfrm>
            <a:off x="6443858" y="3629825"/>
            <a:ext cx="5141116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600"/>
              </a:spcAft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Bekerja</a:t>
            </a:r>
            <a:r>
              <a:rPr lang="en-ID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atau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berusaha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atas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risiko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sendiri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dan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menggunakan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buruh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karyawan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pegawai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tidak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tetap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atau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buruh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tak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dibayar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</a:p>
          <a:p>
            <a:pPr algn="just" rtl="0">
              <a:spcBef>
                <a:spcPts val="0"/>
              </a:spcBef>
              <a:spcAft>
                <a:spcPts val="600"/>
              </a:spcAft>
            </a:pPr>
            <a:endParaRPr lang="en-ID" sz="2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600"/>
              </a:spcAft>
            </a:pP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Buruh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karyawan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pegawai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tidak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tetap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adalah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buruh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karyawan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pegawai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bekerja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pada orang lain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atau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instansi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kantor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perusahaan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dan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hanya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menerima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upah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berdasarkan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pada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banyaknya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waktu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kerja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atau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volume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pekerjaaan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yang </a:t>
            </a:r>
            <a:r>
              <a:rPr lang="en-ID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dikerjakan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ID" b="0" dirty="0">
              <a:effectLst/>
            </a:endParaRPr>
          </a:p>
          <a:p>
            <a:br>
              <a:rPr lang="en-ID" dirty="0"/>
            </a:br>
            <a:endParaRPr lang="sv-SE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98C353-90F4-E9B4-4FF7-79099023B128}"/>
              </a:ext>
            </a:extLst>
          </p:cNvPr>
          <p:cNvSpPr txBox="1"/>
          <p:nvPr/>
        </p:nvSpPr>
        <p:spPr>
          <a:xfrm>
            <a:off x="7284556" y="2970820"/>
            <a:ext cx="3427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C7B93"/>
                </a:solidFill>
              </a:rPr>
              <a:t>BERUSAHA DIBANTU BURUH TIDAK TETAP/TIDAK DIBAYAR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88C9C63-AE9C-C45E-9F41-5CE768871E91}"/>
              </a:ext>
            </a:extLst>
          </p:cNvPr>
          <p:cNvSpPr txBox="1"/>
          <p:nvPr/>
        </p:nvSpPr>
        <p:spPr>
          <a:xfrm>
            <a:off x="4070337" y="369706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93C"/>
                </a:solidFill>
              </a:rPr>
              <a:t>[1]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063FF2B-D119-810A-4177-197DD840C0D0}"/>
              </a:ext>
            </a:extLst>
          </p:cNvPr>
          <p:cNvGrpSpPr/>
          <p:nvPr/>
        </p:nvGrpSpPr>
        <p:grpSpPr>
          <a:xfrm>
            <a:off x="5835796" y="4251750"/>
            <a:ext cx="489258" cy="375017"/>
            <a:chOff x="8356922" y="3429000"/>
            <a:chExt cx="676604" cy="381964"/>
          </a:xfrm>
          <a:solidFill>
            <a:srgbClr val="017A87"/>
          </a:solidFill>
        </p:grpSpPr>
        <p:sp>
          <p:nvSpPr>
            <p:cNvPr id="77" name="Arrow: Chevron 76">
              <a:extLst>
                <a:ext uri="{FF2B5EF4-FFF2-40B4-BE49-F238E27FC236}">
                  <a16:creationId xmlns:a16="http://schemas.microsoft.com/office/drawing/2014/main" id="{DD59DC55-4819-4FAD-C2D7-6D46E6C1C627}"/>
                </a:ext>
              </a:extLst>
            </p:cNvPr>
            <p:cNvSpPr/>
            <p:nvPr/>
          </p:nvSpPr>
          <p:spPr>
            <a:xfrm>
              <a:off x="835692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Arrow: Chevron 77">
              <a:extLst>
                <a:ext uri="{FF2B5EF4-FFF2-40B4-BE49-F238E27FC236}">
                  <a16:creationId xmlns:a16="http://schemas.microsoft.com/office/drawing/2014/main" id="{8C2BBD75-918E-706F-B695-323037E47D56}"/>
                </a:ext>
              </a:extLst>
            </p:cNvPr>
            <p:cNvSpPr/>
            <p:nvPr/>
          </p:nvSpPr>
          <p:spPr>
            <a:xfrm>
              <a:off x="8651562" y="3429000"/>
              <a:ext cx="381964" cy="381964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6483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3478</TotalTime>
  <Words>1326</Words>
  <Application>Microsoft Office PowerPoint</Application>
  <PresentationFormat>Widescreen</PresentationFormat>
  <Paragraphs>168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Narrow</vt:lpstr>
      <vt:lpstr>Calibri</vt:lpstr>
      <vt:lpstr>Calibri Light</vt:lpstr>
      <vt:lpstr>Franklin Gothic Medium Cond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 Made Giri Suyasa</dc:creator>
  <cp:lastModifiedBy>Elda Tobing</cp:lastModifiedBy>
  <cp:revision>51</cp:revision>
  <dcterms:created xsi:type="dcterms:W3CDTF">2022-07-24T08:24:17Z</dcterms:created>
  <dcterms:modified xsi:type="dcterms:W3CDTF">2022-09-08T03:31:25Z</dcterms:modified>
</cp:coreProperties>
</file>